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1" r:id="rId1"/>
  </p:sldMasterIdLst>
  <p:sldIdLst>
    <p:sldId id="256" r:id="rId2"/>
    <p:sldId id="257" r:id="rId3"/>
    <p:sldId id="289" r:id="rId4"/>
    <p:sldId id="258" r:id="rId5"/>
    <p:sldId id="259" r:id="rId6"/>
    <p:sldId id="261" r:id="rId7"/>
    <p:sldId id="260" r:id="rId8"/>
    <p:sldId id="262" r:id="rId9"/>
    <p:sldId id="264" r:id="rId10"/>
    <p:sldId id="263" r:id="rId11"/>
    <p:sldId id="267" r:id="rId12"/>
    <p:sldId id="268" r:id="rId13"/>
    <p:sldId id="269" r:id="rId14"/>
    <p:sldId id="266" r:id="rId15"/>
    <p:sldId id="265" r:id="rId16"/>
    <p:sldId id="282" r:id="rId17"/>
    <p:sldId id="270" r:id="rId18"/>
    <p:sldId id="283" r:id="rId19"/>
    <p:sldId id="271" r:id="rId20"/>
    <p:sldId id="284" r:id="rId21"/>
    <p:sldId id="272" r:id="rId22"/>
    <p:sldId id="285" r:id="rId23"/>
    <p:sldId id="273" r:id="rId24"/>
    <p:sldId id="275" r:id="rId25"/>
    <p:sldId id="274" r:id="rId26"/>
    <p:sldId id="276" r:id="rId27"/>
    <p:sldId id="279" r:id="rId28"/>
    <p:sldId id="278" r:id="rId29"/>
    <p:sldId id="277" r:id="rId30"/>
    <p:sldId id="280" r:id="rId31"/>
    <p:sldId id="281" r:id="rId32"/>
    <p:sldId id="286" r:id="rId33"/>
    <p:sldId id="287"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C65B68-B7D0-4C81-8CD1-1A85CB9A6AF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B7CE7DB-E4F9-425E-A1CC-6998869A1B36}">
      <dgm:prSet/>
      <dgm:spPr/>
      <dgm:t>
        <a:bodyPr/>
        <a:lstStyle/>
        <a:p>
          <a:r>
            <a:rPr lang="en-US"/>
            <a:t>Camera Configuration </a:t>
          </a:r>
        </a:p>
      </dgm:t>
    </dgm:pt>
    <dgm:pt modelId="{149BC299-9AC3-48CF-B1E4-2538985337F6}" type="parTrans" cxnId="{998B1A53-6976-4195-8F98-EA87D9974A98}">
      <dgm:prSet/>
      <dgm:spPr/>
      <dgm:t>
        <a:bodyPr/>
        <a:lstStyle/>
        <a:p>
          <a:endParaRPr lang="en-US"/>
        </a:p>
      </dgm:t>
    </dgm:pt>
    <dgm:pt modelId="{20510198-45D4-42D5-8AF3-B7457014F57E}" type="sibTrans" cxnId="{998B1A53-6976-4195-8F98-EA87D9974A98}">
      <dgm:prSet/>
      <dgm:spPr/>
      <dgm:t>
        <a:bodyPr/>
        <a:lstStyle/>
        <a:p>
          <a:endParaRPr lang="en-US"/>
        </a:p>
      </dgm:t>
    </dgm:pt>
    <dgm:pt modelId="{CB85145B-4114-4BF2-A1BC-4FA5A10DD992}">
      <dgm:prSet/>
      <dgm:spPr/>
      <dgm:t>
        <a:bodyPr/>
        <a:lstStyle/>
        <a:p>
          <a:r>
            <a:rPr lang="en-US"/>
            <a:t>Camera Information</a:t>
          </a:r>
        </a:p>
      </dgm:t>
    </dgm:pt>
    <dgm:pt modelId="{C2768AE8-7FB9-4126-845D-6DA73CBB03ED}" type="parTrans" cxnId="{3D845ED8-7853-464F-A587-C9D62B9107A1}">
      <dgm:prSet/>
      <dgm:spPr/>
      <dgm:t>
        <a:bodyPr/>
        <a:lstStyle/>
        <a:p>
          <a:endParaRPr lang="en-US"/>
        </a:p>
      </dgm:t>
    </dgm:pt>
    <dgm:pt modelId="{535F78F5-AF32-4BA2-9544-AA7833C82056}" type="sibTrans" cxnId="{3D845ED8-7853-464F-A587-C9D62B9107A1}">
      <dgm:prSet/>
      <dgm:spPr/>
      <dgm:t>
        <a:bodyPr/>
        <a:lstStyle/>
        <a:p>
          <a:endParaRPr lang="en-US"/>
        </a:p>
      </dgm:t>
    </dgm:pt>
    <dgm:pt modelId="{8221461D-0EB7-412B-B2FF-BD4BCC88E939}">
      <dgm:prSet/>
      <dgm:spPr/>
      <dgm:t>
        <a:bodyPr/>
        <a:lstStyle/>
        <a:p>
          <a:r>
            <a:rPr lang="en-US" dirty="0"/>
            <a:t>Latitude, Longitude, Altitude,                                Quaternion S, Quaternion X, Quaternion Y, Quaternion Z</a:t>
          </a:r>
        </a:p>
      </dgm:t>
    </dgm:pt>
    <dgm:pt modelId="{F824E9BA-9EFA-4240-BE14-8EE23708A06E}" type="parTrans" cxnId="{772CD89C-4574-4744-80CF-67639C0F89DD}">
      <dgm:prSet/>
      <dgm:spPr/>
      <dgm:t>
        <a:bodyPr/>
        <a:lstStyle/>
        <a:p>
          <a:endParaRPr lang="en-US"/>
        </a:p>
      </dgm:t>
    </dgm:pt>
    <dgm:pt modelId="{1C8F88BE-EABA-4C52-8E52-2FFCA32C5BBC}" type="sibTrans" cxnId="{772CD89C-4574-4744-80CF-67639C0F89DD}">
      <dgm:prSet/>
      <dgm:spPr/>
      <dgm:t>
        <a:bodyPr/>
        <a:lstStyle/>
        <a:p>
          <a:endParaRPr lang="en-US"/>
        </a:p>
      </dgm:t>
    </dgm:pt>
    <dgm:pt modelId="{774690ED-67F0-4F57-B014-5C4485F61437}">
      <dgm:prSet/>
      <dgm:spPr/>
      <dgm:t>
        <a:bodyPr/>
        <a:lstStyle/>
        <a:p>
          <a:r>
            <a:rPr lang="en-US"/>
            <a:t>Perspective Image</a:t>
          </a:r>
        </a:p>
      </dgm:t>
    </dgm:pt>
    <dgm:pt modelId="{9BFBA732-0B96-45EE-A84F-C8F0C97729A2}" type="parTrans" cxnId="{A400EF70-735C-4282-AA69-381933976495}">
      <dgm:prSet/>
      <dgm:spPr/>
      <dgm:t>
        <a:bodyPr/>
        <a:lstStyle/>
        <a:p>
          <a:endParaRPr lang="en-US"/>
        </a:p>
      </dgm:t>
    </dgm:pt>
    <dgm:pt modelId="{5414E210-919A-4D3E-872B-56B81E039E1F}" type="sibTrans" cxnId="{A400EF70-735C-4282-AA69-381933976495}">
      <dgm:prSet/>
      <dgm:spPr/>
      <dgm:t>
        <a:bodyPr/>
        <a:lstStyle/>
        <a:p>
          <a:endParaRPr lang="en-US"/>
        </a:p>
      </dgm:t>
    </dgm:pt>
    <dgm:pt modelId="{D79FCC67-DD51-4F5A-A510-763822B95638}">
      <dgm:prSet/>
      <dgm:spPr/>
      <dgm:t>
        <a:bodyPr/>
        <a:lstStyle/>
        <a:p>
          <a:r>
            <a:rPr lang="en-US" dirty="0"/>
            <a:t>Images from camera. The Field of View (FOV) is 90 degrees (Assuming no distortion).</a:t>
          </a:r>
        </a:p>
      </dgm:t>
    </dgm:pt>
    <dgm:pt modelId="{C6268A97-D7EC-4F8E-8D14-10C5819783A4}" type="parTrans" cxnId="{55259AA5-5C53-4557-8B29-EDF9AD99AA6A}">
      <dgm:prSet/>
      <dgm:spPr/>
      <dgm:t>
        <a:bodyPr/>
        <a:lstStyle/>
        <a:p>
          <a:endParaRPr lang="en-US"/>
        </a:p>
      </dgm:t>
    </dgm:pt>
    <dgm:pt modelId="{481B3972-8B80-4BB3-AC05-AC88507F95C3}" type="sibTrans" cxnId="{55259AA5-5C53-4557-8B29-EDF9AD99AA6A}">
      <dgm:prSet/>
      <dgm:spPr/>
      <dgm:t>
        <a:bodyPr/>
        <a:lstStyle/>
        <a:p>
          <a:endParaRPr lang="en-US"/>
        </a:p>
      </dgm:t>
    </dgm:pt>
    <dgm:pt modelId="{422D66F4-81F7-41EE-84FF-735A8CF84D3A}">
      <dgm:prSet/>
      <dgm:spPr/>
      <dgm:t>
        <a:bodyPr/>
        <a:lstStyle/>
        <a:p>
          <a:r>
            <a:rPr lang="en-US"/>
            <a:t>Front, Back, Left and Right</a:t>
          </a:r>
        </a:p>
      </dgm:t>
    </dgm:pt>
    <dgm:pt modelId="{D2F46D3C-49AB-4D08-A076-75E6DED8E93E}" type="parTrans" cxnId="{DA343B69-EDB6-4F8D-B5AC-088F2F6E0877}">
      <dgm:prSet/>
      <dgm:spPr/>
      <dgm:t>
        <a:bodyPr/>
        <a:lstStyle/>
        <a:p>
          <a:endParaRPr lang="en-US"/>
        </a:p>
      </dgm:t>
    </dgm:pt>
    <dgm:pt modelId="{F0496ECD-4F07-457E-B39F-161FF1828BBF}" type="sibTrans" cxnId="{DA343B69-EDB6-4F8D-B5AC-088F2F6E0877}">
      <dgm:prSet/>
      <dgm:spPr/>
      <dgm:t>
        <a:bodyPr/>
        <a:lstStyle/>
        <a:p>
          <a:endParaRPr lang="en-US"/>
        </a:p>
      </dgm:t>
    </dgm:pt>
    <dgm:pt modelId="{0FD1968F-CA0E-443C-963E-BC7475B15E9E}">
      <dgm:prSet/>
      <dgm:spPr/>
      <dgm:t>
        <a:bodyPr/>
        <a:lstStyle/>
        <a:p>
          <a:r>
            <a:rPr lang="en-US"/>
            <a:t>Point Cloud </a:t>
          </a:r>
        </a:p>
      </dgm:t>
    </dgm:pt>
    <dgm:pt modelId="{3D795E1C-1847-40C7-8299-BF7ACCAACFCE}" type="parTrans" cxnId="{BC4BD79D-3BD1-4B40-BB72-3B0056726B80}">
      <dgm:prSet/>
      <dgm:spPr/>
      <dgm:t>
        <a:bodyPr/>
        <a:lstStyle/>
        <a:p>
          <a:endParaRPr lang="en-US"/>
        </a:p>
      </dgm:t>
    </dgm:pt>
    <dgm:pt modelId="{06873CCD-4136-47E5-8E63-95EED4F24FA6}" type="sibTrans" cxnId="{BC4BD79D-3BD1-4B40-BB72-3B0056726B80}">
      <dgm:prSet/>
      <dgm:spPr/>
      <dgm:t>
        <a:bodyPr/>
        <a:lstStyle/>
        <a:p>
          <a:endParaRPr lang="en-US"/>
        </a:p>
      </dgm:t>
    </dgm:pt>
    <dgm:pt modelId="{12A1AB5E-A7D0-4572-BCA6-2B5498BCFC80}">
      <dgm:prSet/>
      <dgm:spPr/>
      <dgm:t>
        <a:bodyPr/>
        <a:lstStyle/>
        <a:p>
          <a:r>
            <a:rPr lang="en-US"/>
            <a:t>Point Cloud Data</a:t>
          </a:r>
        </a:p>
      </dgm:t>
    </dgm:pt>
    <dgm:pt modelId="{E393298B-2588-45D3-BCAE-5E775B7FFEC5}" type="parTrans" cxnId="{8B54808D-27C4-4047-9736-5F86EFC4558B}">
      <dgm:prSet/>
      <dgm:spPr/>
      <dgm:t>
        <a:bodyPr/>
        <a:lstStyle/>
        <a:p>
          <a:endParaRPr lang="en-US"/>
        </a:p>
      </dgm:t>
    </dgm:pt>
    <dgm:pt modelId="{D646638B-8C29-4C95-AA7C-409480C20C77}" type="sibTrans" cxnId="{8B54808D-27C4-4047-9736-5F86EFC4558B}">
      <dgm:prSet/>
      <dgm:spPr/>
      <dgm:t>
        <a:bodyPr/>
        <a:lstStyle/>
        <a:p>
          <a:endParaRPr lang="en-US"/>
        </a:p>
      </dgm:t>
    </dgm:pt>
    <dgm:pt modelId="{979BEB98-7B6E-459E-B6CB-81B1650DD5C3}">
      <dgm:prSet/>
      <dgm:spPr/>
      <dgm:t>
        <a:bodyPr/>
        <a:lstStyle/>
        <a:p>
          <a:r>
            <a:rPr lang="en-US"/>
            <a:t>Latitude, Longitude, Altitude, Intensity</a:t>
          </a:r>
        </a:p>
      </dgm:t>
    </dgm:pt>
    <dgm:pt modelId="{F5AB7080-B166-4382-A493-57BC6A796809}" type="parTrans" cxnId="{0D957E9B-D6B9-4CF8-BA3F-BA324CE5991A}">
      <dgm:prSet/>
      <dgm:spPr/>
      <dgm:t>
        <a:bodyPr/>
        <a:lstStyle/>
        <a:p>
          <a:endParaRPr lang="en-US"/>
        </a:p>
      </dgm:t>
    </dgm:pt>
    <dgm:pt modelId="{B73FE773-DFE3-48C5-9B0D-4A8563BFBDDA}" type="sibTrans" cxnId="{0D957E9B-D6B9-4CF8-BA3F-BA324CE5991A}">
      <dgm:prSet/>
      <dgm:spPr/>
      <dgm:t>
        <a:bodyPr/>
        <a:lstStyle/>
        <a:p>
          <a:endParaRPr lang="en-US"/>
        </a:p>
      </dgm:t>
    </dgm:pt>
    <dgm:pt modelId="{940F6339-20C2-4128-843A-EBF52F3AD207}" type="pres">
      <dgm:prSet presAssocID="{93C65B68-B7D0-4C81-8CD1-1A85CB9A6AF9}" presName="linear" presStyleCnt="0">
        <dgm:presLayoutVars>
          <dgm:dir/>
          <dgm:animLvl val="lvl"/>
          <dgm:resizeHandles val="exact"/>
        </dgm:presLayoutVars>
      </dgm:prSet>
      <dgm:spPr/>
    </dgm:pt>
    <dgm:pt modelId="{E30FFF1A-0266-4C82-B9B6-8D0586BBCF42}" type="pres">
      <dgm:prSet presAssocID="{FB7CE7DB-E4F9-425E-A1CC-6998869A1B36}" presName="parentLin" presStyleCnt="0"/>
      <dgm:spPr/>
    </dgm:pt>
    <dgm:pt modelId="{73F070BC-5983-42D4-BFB6-77519396E67C}" type="pres">
      <dgm:prSet presAssocID="{FB7CE7DB-E4F9-425E-A1CC-6998869A1B36}" presName="parentLeftMargin" presStyleLbl="node1" presStyleIdx="0" presStyleCnt="3"/>
      <dgm:spPr/>
    </dgm:pt>
    <dgm:pt modelId="{ACDFDDF0-B00E-4888-B494-0415831DA5DE}" type="pres">
      <dgm:prSet presAssocID="{FB7CE7DB-E4F9-425E-A1CC-6998869A1B36}" presName="parentText" presStyleLbl="node1" presStyleIdx="0" presStyleCnt="3">
        <dgm:presLayoutVars>
          <dgm:chMax val="0"/>
          <dgm:bulletEnabled val="1"/>
        </dgm:presLayoutVars>
      </dgm:prSet>
      <dgm:spPr/>
    </dgm:pt>
    <dgm:pt modelId="{570B4476-FB6E-4AC5-AF2D-A3C5F1CD80CB}" type="pres">
      <dgm:prSet presAssocID="{FB7CE7DB-E4F9-425E-A1CC-6998869A1B36}" presName="negativeSpace" presStyleCnt="0"/>
      <dgm:spPr/>
    </dgm:pt>
    <dgm:pt modelId="{47B552DE-2541-4E9E-A25F-1C07050255CB}" type="pres">
      <dgm:prSet presAssocID="{FB7CE7DB-E4F9-425E-A1CC-6998869A1B36}" presName="childText" presStyleLbl="conFgAcc1" presStyleIdx="0" presStyleCnt="3">
        <dgm:presLayoutVars>
          <dgm:bulletEnabled val="1"/>
        </dgm:presLayoutVars>
      </dgm:prSet>
      <dgm:spPr/>
    </dgm:pt>
    <dgm:pt modelId="{C6355B23-ECEE-4F5A-BBF9-FD1A1EDD6118}" type="pres">
      <dgm:prSet presAssocID="{20510198-45D4-42D5-8AF3-B7457014F57E}" presName="spaceBetweenRectangles" presStyleCnt="0"/>
      <dgm:spPr/>
    </dgm:pt>
    <dgm:pt modelId="{C4CA0C01-07BF-4C61-A56E-6B22EA328A45}" type="pres">
      <dgm:prSet presAssocID="{774690ED-67F0-4F57-B014-5C4485F61437}" presName="parentLin" presStyleCnt="0"/>
      <dgm:spPr/>
    </dgm:pt>
    <dgm:pt modelId="{E8CEB97D-2445-413C-964E-B5EBCEBFD5BC}" type="pres">
      <dgm:prSet presAssocID="{774690ED-67F0-4F57-B014-5C4485F61437}" presName="parentLeftMargin" presStyleLbl="node1" presStyleIdx="0" presStyleCnt="3"/>
      <dgm:spPr/>
    </dgm:pt>
    <dgm:pt modelId="{68BE9E1B-F3D5-45B8-8DE7-95CA39591FAC}" type="pres">
      <dgm:prSet presAssocID="{774690ED-67F0-4F57-B014-5C4485F61437}" presName="parentText" presStyleLbl="node1" presStyleIdx="1" presStyleCnt="3">
        <dgm:presLayoutVars>
          <dgm:chMax val="0"/>
          <dgm:bulletEnabled val="1"/>
        </dgm:presLayoutVars>
      </dgm:prSet>
      <dgm:spPr/>
    </dgm:pt>
    <dgm:pt modelId="{4CA868C8-2241-4B56-A846-4E8906C0B86D}" type="pres">
      <dgm:prSet presAssocID="{774690ED-67F0-4F57-B014-5C4485F61437}" presName="negativeSpace" presStyleCnt="0"/>
      <dgm:spPr/>
    </dgm:pt>
    <dgm:pt modelId="{40C9CAC6-71DC-4967-AEFD-6D056EFDA9BF}" type="pres">
      <dgm:prSet presAssocID="{774690ED-67F0-4F57-B014-5C4485F61437}" presName="childText" presStyleLbl="conFgAcc1" presStyleIdx="1" presStyleCnt="3">
        <dgm:presLayoutVars>
          <dgm:bulletEnabled val="1"/>
        </dgm:presLayoutVars>
      </dgm:prSet>
      <dgm:spPr/>
    </dgm:pt>
    <dgm:pt modelId="{7E0094CE-9193-47C9-A951-AF02F1760388}" type="pres">
      <dgm:prSet presAssocID="{5414E210-919A-4D3E-872B-56B81E039E1F}" presName="spaceBetweenRectangles" presStyleCnt="0"/>
      <dgm:spPr/>
    </dgm:pt>
    <dgm:pt modelId="{B190DD49-8E8A-48D0-88E8-0980F9138785}" type="pres">
      <dgm:prSet presAssocID="{0FD1968F-CA0E-443C-963E-BC7475B15E9E}" presName="parentLin" presStyleCnt="0"/>
      <dgm:spPr/>
    </dgm:pt>
    <dgm:pt modelId="{C724F5ED-2DDB-463F-B78F-B5D022A73783}" type="pres">
      <dgm:prSet presAssocID="{0FD1968F-CA0E-443C-963E-BC7475B15E9E}" presName="parentLeftMargin" presStyleLbl="node1" presStyleIdx="1" presStyleCnt="3"/>
      <dgm:spPr/>
    </dgm:pt>
    <dgm:pt modelId="{AD77214A-CACB-4D04-8D64-3429E6F69DE7}" type="pres">
      <dgm:prSet presAssocID="{0FD1968F-CA0E-443C-963E-BC7475B15E9E}" presName="parentText" presStyleLbl="node1" presStyleIdx="2" presStyleCnt="3">
        <dgm:presLayoutVars>
          <dgm:chMax val="0"/>
          <dgm:bulletEnabled val="1"/>
        </dgm:presLayoutVars>
      </dgm:prSet>
      <dgm:spPr/>
    </dgm:pt>
    <dgm:pt modelId="{37D33B57-0EEF-4C13-8844-A2B6E2099015}" type="pres">
      <dgm:prSet presAssocID="{0FD1968F-CA0E-443C-963E-BC7475B15E9E}" presName="negativeSpace" presStyleCnt="0"/>
      <dgm:spPr/>
    </dgm:pt>
    <dgm:pt modelId="{E35A617D-44A5-418E-960A-04C1E6CE4A92}" type="pres">
      <dgm:prSet presAssocID="{0FD1968F-CA0E-443C-963E-BC7475B15E9E}" presName="childText" presStyleLbl="conFgAcc1" presStyleIdx="2" presStyleCnt="3">
        <dgm:presLayoutVars>
          <dgm:bulletEnabled val="1"/>
        </dgm:presLayoutVars>
      </dgm:prSet>
      <dgm:spPr/>
    </dgm:pt>
  </dgm:ptLst>
  <dgm:cxnLst>
    <dgm:cxn modelId="{767BD62C-816D-4219-BEFD-7F09E8741A27}" type="presOf" srcId="{12A1AB5E-A7D0-4572-BCA6-2B5498BCFC80}" destId="{E35A617D-44A5-418E-960A-04C1E6CE4A92}" srcOrd="0" destOrd="0" presId="urn:microsoft.com/office/officeart/2005/8/layout/list1"/>
    <dgm:cxn modelId="{57044E34-E13A-4A2B-BBD5-D1D6722918FC}" type="presOf" srcId="{CB85145B-4114-4BF2-A1BC-4FA5A10DD992}" destId="{47B552DE-2541-4E9E-A25F-1C07050255CB}" srcOrd="0" destOrd="0" presId="urn:microsoft.com/office/officeart/2005/8/layout/list1"/>
    <dgm:cxn modelId="{DA343B69-EDB6-4F8D-B5AC-088F2F6E0877}" srcId="{774690ED-67F0-4F57-B014-5C4485F61437}" destId="{422D66F4-81F7-41EE-84FF-735A8CF84D3A}" srcOrd="1" destOrd="0" parTransId="{D2F46D3C-49AB-4D08-A076-75E6DED8E93E}" sibTransId="{F0496ECD-4F07-457E-B39F-161FF1828BBF}"/>
    <dgm:cxn modelId="{A400EF70-735C-4282-AA69-381933976495}" srcId="{93C65B68-B7D0-4C81-8CD1-1A85CB9A6AF9}" destId="{774690ED-67F0-4F57-B014-5C4485F61437}" srcOrd="1" destOrd="0" parTransId="{9BFBA732-0B96-45EE-A84F-C8F0C97729A2}" sibTransId="{5414E210-919A-4D3E-872B-56B81E039E1F}"/>
    <dgm:cxn modelId="{998B1A53-6976-4195-8F98-EA87D9974A98}" srcId="{93C65B68-B7D0-4C81-8CD1-1A85CB9A6AF9}" destId="{FB7CE7DB-E4F9-425E-A1CC-6998869A1B36}" srcOrd="0" destOrd="0" parTransId="{149BC299-9AC3-48CF-B1E4-2538985337F6}" sibTransId="{20510198-45D4-42D5-8AF3-B7457014F57E}"/>
    <dgm:cxn modelId="{62374A78-2801-4E82-AAB2-FDAB36643068}" type="presOf" srcId="{979BEB98-7B6E-459E-B6CB-81B1650DD5C3}" destId="{E35A617D-44A5-418E-960A-04C1E6CE4A92}" srcOrd="0" destOrd="1" presId="urn:microsoft.com/office/officeart/2005/8/layout/list1"/>
    <dgm:cxn modelId="{27A0EF7A-6880-451D-A906-AF8C30843686}" type="presOf" srcId="{FB7CE7DB-E4F9-425E-A1CC-6998869A1B36}" destId="{73F070BC-5983-42D4-BFB6-77519396E67C}" srcOrd="0" destOrd="0" presId="urn:microsoft.com/office/officeart/2005/8/layout/list1"/>
    <dgm:cxn modelId="{8B54808D-27C4-4047-9736-5F86EFC4558B}" srcId="{0FD1968F-CA0E-443C-963E-BC7475B15E9E}" destId="{12A1AB5E-A7D0-4572-BCA6-2B5498BCFC80}" srcOrd="0" destOrd="0" parTransId="{E393298B-2588-45D3-BCAE-5E775B7FFEC5}" sibTransId="{D646638B-8C29-4C95-AA7C-409480C20C77}"/>
    <dgm:cxn modelId="{E2F6DA8D-E6BF-46FD-89C5-9229C1DA5019}" type="presOf" srcId="{0FD1968F-CA0E-443C-963E-BC7475B15E9E}" destId="{C724F5ED-2DDB-463F-B78F-B5D022A73783}" srcOrd="0" destOrd="0" presId="urn:microsoft.com/office/officeart/2005/8/layout/list1"/>
    <dgm:cxn modelId="{0D957E9B-D6B9-4CF8-BA3F-BA324CE5991A}" srcId="{0FD1968F-CA0E-443C-963E-BC7475B15E9E}" destId="{979BEB98-7B6E-459E-B6CB-81B1650DD5C3}" srcOrd="1" destOrd="0" parTransId="{F5AB7080-B166-4382-A493-57BC6A796809}" sibTransId="{B73FE773-DFE3-48C5-9B0D-4A8563BFBDDA}"/>
    <dgm:cxn modelId="{772CD89C-4574-4744-80CF-67639C0F89DD}" srcId="{FB7CE7DB-E4F9-425E-A1CC-6998869A1B36}" destId="{8221461D-0EB7-412B-B2FF-BD4BCC88E939}" srcOrd="1" destOrd="0" parTransId="{F824E9BA-9EFA-4240-BE14-8EE23708A06E}" sibTransId="{1C8F88BE-EABA-4C52-8E52-2FFCA32C5BBC}"/>
    <dgm:cxn modelId="{BC4BD79D-3BD1-4B40-BB72-3B0056726B80}" srcId="{93C65B68-B7D0-4C81-8CD1-1A85CB9A6AF9}" destId="{0FD1968F-CA0E-443C-963E-BC7475B15E9E}" srcOrd="2" destOrd="0" parTransId="{3D795E1C-1847-40C7-8299-BF7ACCAACFCE}" sibTransId="{06873CCD-4136-47E5-8E63-95EED4F24FA6}"/>
    <dgm:cxn modelId="{EC5DC8A3-2460-42A0-AE90-FF9A3872FFED}" type="presOf" srcId="{93C65B68-B7D0-4C81-8CD1-1A85CB9A6AF9}" destId="{940F6339-20C2-4128-843A-EBF52F3AD207}" srcOrd="0" destOrd="0" presId="urn:microsoft.com/office/officeart/2005/8/layout/list1"/>
    <dgm:cxn modelId="{55259AA5-5C53-4557-8B29-EDF9AD99AA6A}" srcId="{774690ED-67F0-4F57-B014-5C4485F61437}" destId="{D79FCC67-DD51-4F5A-A510-763822B95638}" srcOrd="0" destOrd="0" parTransId="{C6268A97-D7EC-4F8E-8D14-10C5819783A4}" sibTransId="{481B3972-8B80-4BB3-AC05-AC88507F95C3}"/>
    <dgm:cxn modelId="{D18FCBA5-1CB5-419B-A00C-77CE0F0F630F}" type="presOf" srcId="{FB7CE7DB-E4F9-425E-A1CC-6998869A1B36}" destId="{ACDFDDF0-B00E-4888-B494-0415831DA5DE}" srcOrd="1" destOrd="0" presId="urn:microsoft.com/office/officeart/2005/8/layout/list1"/>
    <dgm:cxn modelId="{55E477AB-BA3B-40BF-9FFD-16D2F6F6ECA2}" type="presOf" srcId="{774690ED-67F0-4F57-B014-5C4485F61437}" destId="{68BE9E1B-F3D5-45B8-8DE7-95CA39591FAC}" srcOrd="1" destOrd="0" presId="urn:microsoft.com/office/officeart/2005/8/layout/list1"/>
    <dgm:cxn modelId="{18F4FBC0-AD58-4FE9-AB6E-16E9C4FAE3F1}" type="presOf" srcId="{8221461D-0EB7-412B-B2FF-BD4BCC88E939}" destId="{47B552DE-2541-4E9E-A25F-1C07050255CB}" srcOrd="0" destOrd="1" presId="urn:microsoft.com/office/officeart/2005/8/layout/list1"/>
    <dgm:cxn modelId="{1E16BACC-392F-4A76-A404-7935D21B1EDF}" type="presOf" srcId="{0FD1968F-CA0E-443C-963E-BC7475B15E9E}" destId="{AD77214A-CACB-4D04-8D64-3429E6F69DE7}" srcOrd="1" destOrd="0" presId="urn:microsoft.com/office/officeart/2005/8/layout/list1"/>
    <dgm:cxn modelId="{3D845ED8-7853-464F-A587-C9D62B9107A1}" srcId="{FB7CE7DB-E4F9-425E-A1CC-6998869A1B36}" destId="{CB85145B-4114-4BF2-A1BC-4FA5A10DD992}" srcOrd="0" destOrd="0" parTransId="{C2768AE8-7FB9-4126-845D-6DA73CBB03ED}" sibTransId="{535F78F5-AF32-4BA2-9544-AA7833C82056}"/>
    <dgm:cxn modelId="{C1C66EE6-4060-4527-9C27-06C56392D549}" type="presOf" srcId="{774690ED-67F0-4F57-B014-5C4485F61437}" destId="{E8CEB97D-2445-413C-964E-B5EBCEBFD5BC}" srcOrd="0" destOrd="0" presId="urn:microsoft.com/office/officeart/2005/8/layout/list1"/>
    <dgm:cxn modelId="{929029F1-649E-43D2-9837-DD05F4A5E476}" type="presOf" srcId="{422D66F4-81F7-41EE-84FF-735A8CF84D3A}" destId="{40C9CAC6-71DC-4967-AEFD-6D056EFDA9BF}" srcOrd="0" destOrd="1" presId="urn:microsoft.com/office/officeart/2005/8/layout/list1"/>
    <dgm:cxn modelId="{C339F9F1-3809-498E-B1D8-0E623A40F02A}" type="presOf" srcId="{D79FCC67-DD51-4F5A-A510-763822B95638}" destId="{40C9CAC6-71DC-4967-AEFD-6D056EFDA9BF}" srcOrd="0" destOrd="0" presId="urn:microsoft.com/office/officeart/2005/8/layout/list1"/>
    <dgm:cxn modelId="{3663674C-B41E-42CD-8D96-08D01787959E}" type="presParOf" srcId="{940F6339-20C2-4128-843A-EBF52F3AD207}" destId="{E30FFF1A-0266-4C82-B9B6-8D0586BBCF42}" srcOrd="0" destOrd="0" presId="urn:microsoft.com/office/officeart/2005/8/layout/list1"/>
    <dgm:cxn modelId="{BD69D5C9-A8D5-43A7-83BA-002C725FEAB6}" type="presParOf" srcId="{E30FFF1A-0266-4C82-B9B6-8D0586BBCF42}" destId="{73F070BC-5983-42D4-BFB6-77519396E67C}" srcOrd="0" destOrd="0" presId="urn:microsoft.com/office/officeart/2005/8/layout/list1"/>
    <dgm:cxn modelId="{EE856747-CA8A-4DAE-B1F7-C57398F17268}" type="presParOf" srcId="{E30FFF1A-0266-4C82-B9B6-8D0586BBCF42}" destId="{ACDFDDF0-B00E-4888-B494-0415831DA5DE}" srcOrd="1" destOrd="0" presId="urn:microsoft.com/office/officeart/2005/8/layout/list1"/>
    <dgm:cxn modelId="{031882E2-5CEC-4CC0-A6CD-86FAD804B6FB}" type="presParOf" srcId="{940F6339-20C2-4128-843A-EBF52F3AD207}" destId="{570B4476-FB6E-4AC5-AF2D-A3C5F1CD80CB}" srcOrd="1" destOrd="0" presId="urn:microsoft.com/office/officeart/2005/8/layout/list1"/>
    <dgm:cxn modelId="{C1CA1747-940D-4C2B-91B7-EE25DFA75859}" type="presParOf" srcId="{940F6339-20C2-4128-843A-EBF52F3AD207}" destId="{47B552DE-2541-4E9E-A25F-1C07050255CB}" srcOrd="2" destOrd="0" presId="urn:microsoft.com/office/officeart/2005/8/layout/list1"/>
    <dgm:cxn modelId="{09E6A649-DA6B-4F5E-85B4-58BAAFD776F7}" type="presParOf" srcId="{940F6339-20C2-4128-843A-EBF52F3AD207}" destId="{C6355B23-ECEE-4F5A-BBF9-FD1A1EDD6118}" srcOrd="3" destOrd="0" presId="urn:microsoft.com/office/officeart/2005/8/layout/list1"/>
    <dgm:cxn modelId="{FD92CE35-C4BA-4C18-9784-21FB5ADB1724}" type="presParOf" srcId="{940F6339-20C2-4128-843A-EBF52F3AD207}" destId="{C4CA0C01-07BF-4C61-A56E-6B22EA328A45}" srcOrd="4" destOrd="0" presId="urn:microsoft.com/office/officeart/2005/8/layout/list1"/>
    <dgm:cxn modelId="{94955EF4-CE7D-4420-9482-D6ACF0C613FE}" type="presParOf" srcId="{C4CA0C01-07BF-4C61-A56E-6B22EA328A45}" destId="{E8CEB97D-2445-413C-964E-B5EBCEBFD5BC}" srcOrd="0" destOrd="0" presId="urn:microsoft.com/office/officeart/2005/8/layout/list1"/>
    <dgm:cxn modelId="{C214727D-7A08-4831-8F79-295C42A9F4BF}" type="presParOf" srcId="{C4CA0C01-07BF-4C61-A56E-6B22EA328A45}" destId="{68BE9E1B-F3D5-45B8-8DE7-95CA39591FAC}" srcOrd="1" destOrd="0" presId="urn:microsoft.com/office/officeart/2005/8/layout/list1"/>
    <dgm:cxn modelId="{9FE56432-2C09-4E25-B46D-AF90574BE2BA}" type="presParOf" srcId="{940F6339-20C2-4128-843A-EBF52F3AD207}" destId="{4CA868C8-2241-4B56-A846-4E8906C0B86D}" srcOrd="5" destOrd="0" presId="urn:microsoft.com/office/officeart/2005/8/layout/list1"/>
    <dgm:cxn modelId="{3D11F5C7-6F3C-4FF2-B869-AA0AB6019F4A}" type="presParOf" srcId="{940F6339-20C2-4128-843A-EBF52F3AD207}" destId="{40C9CAC6-71DC-4967-AEFD-6D056EFDA9BF}" srcOrd="6" destOrd="0" presId="urn:microsoft.com/office/officeart/2005/8/layout/list1"/>
    <dgm:cxn modelId="{34FD7229-F6C7-432F-8079-6A556DB102B5}" type="presParOf" srcId="{940F6339-20C2-4128-843A-EBF52F3AD207}" destId="{7E0094CE-9193-47C9-A951-AF02F1760388}" srcOrd="7" destOrd="0" presId="urn:microsoft.com/office/officeart/2005/8/layout/list1"/>
    <dgm:cxn modelId="{97FD4990-D2EB-4B14-9457-9C2C986FDA5D}" type="presParOf" srcId="{940F6339-20C2-4128-843A-EBF52F3AD207}" destId="{B190DD49-8E8A-48D0-88E8-0980F9138785}" srcOrd="8" destOrd="0" presId="urn:microsoft.com/office/officeart/2005/8/layout/list1"/>
    <dgm:cxn modelId="{B2F3F0A6-1202-4F24-98FB-C1A94384FAE0}" type="presParOf" srcId="{B190DD49-8E8A-48D0-88E8-0980F9138785}" destId="{C724F5ED-2DDB-463F-B78F-B5D022A73783}" srcOrd="0" destOrd="0" presId="urn:microsoft.com/office/officeart/2005/8/layout/list1"/>
    <dgm:cxn modelId="{9E97EF60-0634-4B2C-9132-E2CA793B27F4}" type="presParOf" srcId="{B190DD49-8E8A-48D0-88E8-0980F9138785}" destId="{AD77214A-CACB-4D04-8D64-3429E6F69DE7}" srcOrd="1" destOrd="0" presId="urn:microsoft.com/office/officeart/2005/8/layout/list1"/>
    <dgm:cxn modelId="{39FA100E-C19A-45BC-AE0D-B6FB1C9D30CF}" type="presParOf" srcId="{940F6339-20C2-4128-843A-EBF52F3AD207}" destId="{37D33B57-0EEF-4C13-8844-A2B6E2099015}" srcOrd="9" destOrd="0" presId="urn:microsoft.com/office/officeart/2005/8/layout/list1"/>
    <dgm:cxn modelId="{8CD103C2-EEC9-4694-9CE1-1BB333569F3A}" type="presParOf" srcId="{940F6339-20C2-4128-843A-EBF52F3AD207}" destId="{E35A617D-44A5-418E-960A-04C1E6CE4A9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BEF473-46F1-4B53-95C5-3267519BCBB2}"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en-US"/>
        </a:p>
      </dgm:t>
    </dgm:pt>
    <dgm:pt modelId="{9BF67B77-B4ED-4C14-9EC1-60B1BFFD36FD}">
      <dgm:prSet phldrT="[Text]"/>
      <dgm:spPr/>
      <dgm:t>
        <a:bodyPr/>
        <a:lstStyle/>
        <a:p>
          <a:r>
            <a:rPr lang="en-US"/>
            <a:t>LLA</a:t>
          </a:r>
        </a:p>
      </dgm:t>
    </dgm:pt>
    <dgm:pt modelId="{83DF6279-6C50-4632-B9AA-7792203F1230}" type="parTrans" cxnId="{A36EA766-8F35-407E-B4EA-CE32E2440D7F}">
      <dgm:prSet/>
      <dgm:spPr/>
      <dgm:t>
        <a:bodyPr/>
        <a:lstStyle/>
        <a:p>
          <a:endParaRPr lang="en-US"/>
        </a:p>
      </dgm:t>
    </dgm:pt>
    <dgm:pt modelId="{37E08E98-74EE-4DC0-88E0-998BC7564B1A}" type="sibTrans" cxnId="{A36EA766-8F35-407E-B4EA-CE32E2440D7F}">
      <dgm:prSet/>
      <dgm:spPr/>
      <dgm:t>
        <a:bodyPr/>
        <a:lstStyle/>
        <a:p>
          <a:endParaRPr lang="en-US"/>
        </a:p>
      </dgm:t>
    </dgm:pt>
    <dgm:pt modelId="{AAE94647-3B32-478E-85C9-9F3E0051ABA1}">
      <dgm:prSet phldrT="[Text]"/>
      <dgm:spPr/>
      <dgm:t>
        <a:bodyPr/>
        <a:lstStyle/>
        <a:p>
          <a:r>
            <a:rPr lang="en-US"/>
            <a:t>ECEF</a:t>
          </a:r>
        </a:p>
      </dgm:t>
    </dgm:pt>
    <dgm:pt modelId="{6975E47B-BA12-4F1E-B548-517BEA069CF4}" type="parTrans" cxnId="{B3451F35-C980-430E-B1DC-1C3B2BBC0CFE}">
      <dgm:prSet/>
      <dgm:spPr/>
      <dgm:t>
        <a:bodyPr/>
        <a:lstStyle/>
        <a:p>
          <a:endParaRPr lang="en-US"/>
        </a:p>
      </dgm:t>
    </dgm:pt>
    <dgm:pt modelId="{CC45C378-7DAF-431B-B484-A596B0E7A0EE}" type="sibTrans" cxnId="{B3451F35-C980-430E-B1DC-1C3B2BBC0CFE}">
      <dgm:prSet/>
      <dgm:spPr/>
      <dgm:t>
        <a:bodyPr/>
        <a:lstStyle/>
        <a:p>
          <a:endParaRPr lang="en-US"/>
        </a:p>
      </dgm:t>
    </dgm:pt>
    <dgm:pt modelId="{782B7570-D9D4-432F-8C0C-4D2394FA22CE}">
      <dgm:prSet phldrT="[Text]"/>
      <dgm:spPr/>
      <dgm:t>
        <a:bodyPr/>
        <a:lstStyle/>
        <a:p>
          <a:r>
            <a:rPr lang="en-US"/>
            <a:t>ENU</a:t>
          </a:r>
        </a:p>
      </dgm:t>
    </dgm:pt>
    <dgm:pt modelId="{55C50D7A-BB02-49B2-9F45-0D3A8DF244BB}" type="parTrans" cxnId="{F41BEC70-E617-4B75-9B37-1BA1F1D2874D}">
      <dgm:prSet/>
      <dgm:spPr/>
      <dgm:t>
        <a:bodyPr/>
        <a:lstStyle/>
        <a:p>
          <a:endParaRPr lang="en-US"/>
        </a:p>
      </dgm:t>
    </dgm:pt>
    <dgm:pt modelId="{E8E77501-EA26-4D7E-8FE5-A64121AFF4B4}" type="sibTrans" cxnId="{F41BEC70-E617-4B75-9B37-1BA1F1D2874D}">
      <dgm:prSet/>
      <dgm:spPr/>
      <dgm:t>
        <a:bodyPr/>
        <a:lstStyle/>
        <a:p>
          <a:endParaRPr lang="en-US"/>
        </a:p>
      </dgm:t>
    </dgm:pt>
    <dgm:pt modelId="{BB70003C-9142-4DD5-862E-2C9788B5CB1E}">
      <dgm:prSet phldrT="[Text]"/>
      <dgm:spPr/>
      <dgm:t>
        <a:bodyPr/>
        <a:lstStyle/>
        <a:p>
          <a:r>
            <a:rPr lang="en-US"/>
            <a:t>Camera Coordinates</a:t>
          </a:r>
        </a:p>
      </dgm:t>
    </dgm:pt>
    <dgm:pt modelId="{0D19D0FF-6CCA-4B79-A13B-298ED0AA1D6F}" type="parTrans" cxnId="{47D6F5F7-0D4F-4A61-99C6-D10486EA6FDA}">
      <dgm:prSet/>
      <dgm:spPr/>
      <dgm:t>
        <a:bodyPr/>
        <a:lstStyle/>
        <a:p>
          <a:endParaRPr lang="en-US"/>
        </a:p>
      </dgm:t>
    </dgm:pt>
    <dgm:pt modelId="{EA93BDE8-DD95-4460-82EF-281F680C49DA}" type="sibTrans" cxnId="{47D6F5F7-0D4F-4A61-99C6-D10486EA6FDA}">
      <dgm:prSet/>
      <dgm:spPr/>
      <dgm:t>
        <a:bodyPr/>
        <a:lstStyle/>
        <a:p>
          <a:endParaRPr lang="en-US"/>
        </a:p>
      </dgm:t>
    </dgm:pt>
    <dgm:pt modelId="{18AF696E-D23D-4229-B950-52A9AA753A84}">
      <dgm:prSet phldrT="[Text]"/>
      <dgm:spPr/>
      <dgm:t>
        <a:bodyPr/>
        <a:lstStyle/>
        <a:p>
          <a:r>
            <a:rPr lang="en-US" dirty="0"/>
            <a:t>Image Coordinates</a:t>
          </a:r>
        </a:p>
      </dgm:t>
    </dgm:pt>
    <dgm:pt modelId="{91F74512-1102-46AA-A82F-1BDF1C4E0989}" type="parTrans" cxnId="{31ADC312-0FA3-4584-ACE4-25A5704B992C}">
      <dgm:prSet/>
      <dgm:spPr/>
      <dgm:t>
        <a:bodyPr/>
        <a:lstStyle/>
        <a:p>
          <a:endParaRPr lang="en-US"/>
        </a:p>
      </dgm:t>
    </dgm:pt>
    <dgm:pt modelId="{723EE245-169D-46D4-B101-7EA9EC6113BE}" type="sibTrans" cxnId="{31ADC312-0FA3-4584-ACE4-25A5704B992C}">
      <dgm:prSet/>
      <dgm:spPr/>
      <dgm:t>
        <a:bodyPr/>
        <a:lstStyle/>
        <a:p>
          <a:endParaRPr lang="en-US"/>
        </a:p>
      </dgm:t>
    </dgm:pt>
    <dgm:pt modelId="{A2AF7371-884B-4202-8C48-3A3D0ECAE19C}" type="pres">
      <dgm:prSet presAssocID="{28BEF473-46F1-4B53-95C5-3267519BCBB2}" presName="linear" presStyleCnt="0">
        <dgm:presLayoutVars>
          <dgm:dir/>
          <dgm:animLvl val="lvl"/>
          <dgm:resizeHandles val="exact"/>
        </dgm:presLayoutVars>
      </dgm:prSet>
      <dgm:spPr/>
    </dgm:pt>
    <dgm:pt modelId="{6946CD22-29BF-41C5-9472-1D7F7AD7F406}" type="pres">
      <dgm:prSet presAssocID="{9BF67B77-B4ED-4C14-9EC1-60B1BFFD36FD}" presName="parentLin" presStyleCnt="0"/>
      <dgm:spPr/>
    </dgm:pt>
    <dgm:pt modelId="{A064607B-0EB0-4F8E-8858-849FBB09C841}" type="pres">
      <dgm:prSet presAssocID="{9BF67B77-B4ED-4C14-9EC1-60B1BFFD36FD}" presName="parentLeftMargin" presStyleLbl="node1" presStyleIdx="0" presStyleCnt="5"/>
      <dgm:spPr/>
    </dgm:pt>
    <dgm:pt modelId="{B4DA2B64-4367-470E-A914-B54AF3CE38DA}" type="pres">
      <dgm:prSet presAssocID="{9BF67B77-B4ED-4C14-9EC1-60B1BFFD36FD}" presName="parentText" presStyleLbl="node1" presStyleIdx="0" presStyleCnt="5">
        <dgm:presLayoutVars>
          <dgm:chMax val="0"/>
          <dgm:bulletEnabled val="1"/>
        </dgm:presLayoutVars>
      </dgm:prSet>
      <dgm:spPr/>
    </dgm:pt>
    <dgm:pt modelId="{6402367F-560B-437C-B8CB-5F913FA380B5}" type="pres">
      <dgm:prSet presAssocID="{9BF67B77-B4ED-4C14-9EC1-60B1BFFD36FD}" presName="negativeSpace" presStyleCnt="0"/>
      <dgm:spPr/>
    </dgm:pt>
    <dgm:pt modelId="{FBEAE174-8887-4179-B0D7-25B81CAEC2E1}" type="pres">
      <dgm:prSet presAssocID="{9BF67B77-B4ED-4C14-9EC1-60B1BFFD36FD}" presName="childText" presStyleLbl="conFgAcc1" presStyleIdx="0" presStyleCnt="5">
        <dgm:presLayoutVars>
          <dgm:bulletEnabled val="1"/>
        </dgm:presLayoutVars>
      </dgm:prSet>
      <dgm:spPr/>
    </dgm:pt>
    <dgm:pt modelId="{F5C57DC0-8E22-4B0A-A7E1-FA7C059024EE}" type="pres">
      <dgm:prSet presAssocID="{37E08E98-74EE-4DC0-88E0-998BC7564B1A}" presName="spaceBetweenRectangles" presStyleCnt="0"/>
      <dgm:spPr/>
    </dgm:pt>
    <dgm:pt modelId="{7431B43F-3DC1-421B-AA46-ACB45D0C21BA}" type="pres">
      <dgm:prSet presAssocID="{AAE94647-3B32-478E-85C9-9F3E0051ABA1}" presName="parentLin" presStyleCnt="0"/>
      <dgm:spPr/>
    </dgm:pt>
    <dgm:pt modelId="{75D95337-B497-4B38-8A7D-4F5D29BB608A}" type="pres">
      <dgm:prSet presAssocID="{AAE94647-3B32-478E-85C9-9F3E0051ABA1}" presName="parentLeftMargin" presStyleLbl="node1" presStyleIdx="0" presStyleCnt="5"/>
      <dgm:spPr/>
    </dgm:pt>
    <dgm:pt modelId="{73CE3615-0683-4B26-AAA9-DD4C6B401A23}" type="pres">
      <dgm:prSet presAssocID="{AAE94647-3B32-478E-85C9-9F3E0051ABA1}" presName="parentText" presStyleLbl="node1" presStyleIdx="1" presStyleCnt="5">
        <dgm:presLayoutVars>
          <dgm:chMax val="0"/>
          <dgm:bulletEnabled val="1"/>
        </dgm:presLayoutVars>
      </dgm:prSet>
      <dgm:spPr/>
    </dgm:pt>
    <dgm:pt modelId="{5BEA3774-B8D9-42E3-99DC-5FA1775D4E2E}" type="pres">
      <dgm:prSet presAssocID="{AAE94647-3B32-478E-85C9-9F3E0051ABA1}" presName="negativeSpace" presStyleCnt="0"/>
      <dgm:spPr/>
    </dgm:pt>
    <dgm:pt modelId="{8E0F0939-DFC8-4230-8FEF-59A12998CFE2}" type="pres">
      <dgm:prSet presAssocID="{AAE94647-3B32-478E-85C9-9F3E0051ABA1}" presName="childText" presStyleLbl="conFgAcc1" presStyleIdx="1" presStyleCnt="5">
        <dgm:presLayoutVars>
          <dgm:bulletEnabled val="1"/>
        </dgm:presLayoutVars>
      </dgm:prSet>
      <dgm:spPr/>
    </dgm:pt>
    <dgm:pt modelId="{4819B806-0734-4F97-B35F-4920E0ECE17E}" type="pres">
      <dgm:prSet presAssocID="{CC45C378-7DAF-431B-B484-A596B0E7A0EE}" presName="spaceBetweenRectangles" presStyleCnt="0"/>
      <dgm:spPr/>
    </dgm:pt>
    <dgm:pt modelId="{141E6C23-DB9F-4FB5-BE71-5DD777CF22EC}" type="pres">
      <dgm:prSet presAssocID="{782B7570-D9D4-432F-8C0C-4D2394FA22CE}" presName="parentLin" presStyleCnt="0"/>
      <dgm:spPr/>
    </dgm:pt>
    <dgm:pt modelId="{D4F99CB3-B24F-4141-8ED5-F3A708BBF928}" type="pres">
      <dgm:prSet presAssocID="{782B7570-D9D4-432F-8C0C-4D2394FA22CE}" presName="parentLeftMargin" presStyleLbl="node1" presStyleIdx="1" presStyleCnt="5"/>
      <dgm:spPr/>
    </dgm:pt>
    <dgm:pt modelId="{093D629C-0CEC-4B1B-B709-34C9E74DC3AD}" type="pres">
      <dgm:prSet presAssocID="{782B7570-D9D4-432F-8C0C-4D2394FA22CE}" presName="parentText" presStyleLbl="node1" presStyleIdx="2" presStyleCnt="5">
        <dgm:presLayoutVars>
          <dgm:chMax val="0"/>
          <dgm:bulletEnabled val="1"/>
        </dgm:presLayoutVars>
      </dgm:prSet>
      <dgm:spPr/>
    </dgm:pt>
    <dgm:pt modelId="{FCACB606-7915-4DB5-B1B8-044A613C874C}" type="pres">
      <dgm:prSet presAssocID="{782B7570-D9D4-432F-8C0C-4D2394FA22CE}" presName="negativeSpace" presStyleCnt="0"/>
      <dgm:spPr/>
    </dgm:pt>
    <dgm:pt modelId="{F2248DF3-0A3D-4B67-825C-557387C0E6AF}" type="pres">
      <dgm:prSet presAssocID="{782B7570-D9D4-432F-8C0C-4D2394FA22CE}" presName="childText" presStyleLbl="conFgAcc1" presStyleIdx="2" presStyleCnt="5">
        <dgm:presLayoutVars>
          <dgm:bulletEnabled val="1"/>
        </dgm:presLayoutVars>
      </dgm:prSet>
      <dgm:spPr/>
    </dgm:pt>
    <dgm:pt modelId="{D72BFB31-2B23-48FC-AF74-09ECCEE6EF9D}" type="pres">
      <dgm:prSet presAssocID="{E8E77501-EA26-4D7E-8FE5-A64121AFF4B4}" presName="spaceBetweenRectangles" presStyleCnt="0"/>
      <dgm:spPr/>
    </dgm:pt>
    <dgm:pt modelId="{872117BB-A728-49E2-9234-BBD6EA269E0D}" type="pres">
      <dgm:prSet presAssocID="{BB70003C-9142-4DD5-862E-2C9788B5CB1E}" presName="parentLin" presStyleCnt="0"/>
      <dgm:spPr/>
    </dgm:pt>
    <dgm:pt modelId="{653E7BD1-1DBA-456F-85B8-4DBE41978BBA}" type="pres">
      <dgm:prSet presAssocID="{BB70003C-9142-4DD5-862E-2C9788B5CB1E}" presName="parentLeftMargin" presStyleLbl="node1" presStyleIdx="2" presStyleCnt="5"/>
      <dgm:spPr/>
    </dgm:pt>
    <dgm:pt modelId="{97C21378-D996-40A5-8958-383CF95095B1}" type="pres">
      <dgm:prSet presAssocID="{BB70003C-9142-4DD5-862E-2C9788B5CB1E}" presName="parentText" presStyleLbl="node1" presStyleIdx="3" presStyleCnt="5">
        <dgm:presLayoutVars>
          <dgm:chMax val="0"/>
          <dgm:bulletEnabled val="1"/>
        </dgm:presLayoutVars>
      </dgm:prSet>
      <dgm:spPr/>
    </dgm:pt>
    <dgm:pt modelId="{B17FCB54-7DE9-4CEC-8269-6700954262AB}" type="pres">
      <dgm:prSet presAssocID="{BB70003C-9142-4DD5-862E-2C9788B5CB1E}" presName="negativeSpace" presStyleCnt="0"/>
      <dgm:spPr/>
    </dgm:pt>
    <dgm:pt modelId="{016915C2-6155-4990-A8DD-87A08087E29F}" type="pres">
      <dgm:prSet presAssocID="{BB70003C-9142-4DD5-862E-2C9788B5CB1E}" presName="childText" presStyleLbl="conFgAcc1" presStyleIdx="3" presStyleCnt="5">
        <dgm:presLayoutVars>
          <dgm:bulletEnabled val="1"/>
        </dgm:presLayoutVars>
      </dgm:prSet>
      <dgm:spPr/>
    </dgm:pt>
    <dgm:pt modelId="{E59F92A8-F441-48C4-80E3-4121E27FCC72}" type="pres">
      <dgm:prSet presAssocID="{EA93BDE8-DD95-4460-82EF-281F680C49DA}" presName="spaceBetweenRectangles" presStyleCnt="0"/>
      <dgm:spPr/>
    </dgm:pt>
    <dgm:pt modelId="{CB911128-74D5-4322-996C-177AAB1D0DD5}" type="pres">
      <dgm:prSet presAssocID="{18AF696E-D23D-4229-B950-52A9AA753A84}" presName="parentLin" presStyleCnt="0"/>
      <dgm:spPr/>
    </dgm:pt>
    <dgm:pt modelId="{E8B8CDBD-6965-4295-9083-88F8EDD5C3F5}" type="pres">
      <dgm:prSet presAssocID="{18AF696E-D23D-4229-B950-52A9AA753A84}" presName="parentLeftMargin" presStyleLbl="node1" presStyleIdx="3" presStyleCnt="5"/>
      <dgm:spPr/>
    </dgm:pt>
    <dgm:pt modelId="{938E5891-ECD8-44C3-AD88-13E2D37F9B19}" type="pres">
      <dgm:prSet presAssocID="{18AF696E-D23D-4229-B950-52A9AA753A84}" presName="parentText" presStyleLbl="node1" presStyleIdx="4" presStyleCnt="5">
        <dgm:presLayoutVars>
          <dgm:chMax val="0"/>
          <dgm:bulletEnabled val="1"/>
        </dgm:presLayoutVars>
      </dgm:prSet>
      <dgm:spPr/>
    </dgm:pt>
    <dgm:pt modelId="{4D412DCA-5A9B-4EE9-A817-9A2B5099F2A7}" type="pres">
      <dgm:prSet presAssocID="{18AF696E-D23D-4229-B950-52A9AA753A84}" presName="negativeSpace" presStyleCnt="0"/>
      <dgm:spPr/>
    </dgm:pt>
    <dgm:pt modelId="{59A41DE0-81B1-490B-92A5-111974DE0D21}" type="pres">
      <dgm:prSet presAssocID="{18AF696E-D23D-4229-B950-52A9AA753A84}" presName="childText" presStyleLbl="conFgAcc1" presStyleIdx="4" presStyleCnt="5">
        <dgm:presLayoutVars>
          <dgm:bulletEnabled val="1"/>
        </dgm:presLayoutVars>
      </dgm:prSet>
      <dgm:spPr/>
    </dgm:pt>
  </dgm:ptLst>
  <dgm:cxnLst>
    <dgm:cxn modelId="{A6F9A40B-E1A6-49D0-9869-F74E04B8B678}" type="presOf" srcId="{BB70003C-9142-4DD5-862E-2C9788B5CB1E}" destId="{97C21378-D996-40A5-8958-383CF95095B1}" srcOrd="1" destOrd="0" presId="urn:microsoft.com/office/officeart/2005/8/layout/list1"/>
    <dgm:cxn modelId="{31ADC312-0FA3-4584-ACE4-25A5704B992C}" srcId="{28BEF473-46F1-4B53-95C5-3267519BCBB2}" destId="{18AF696E-D23D-4229-B950-52A9AA753A84}" srcOrd="4" destOrd="0" parTransId="{91F74512-1102-46AA-A82F-1BDF1C4E0989}" sibTransId="{723EE245-169D-46D4-B101-7EA9EC6113BE}"/>
    <dgm:cxn modelId="{5A43A522-3778-407D-9311-3E5232D19C9D}" type="presOf" srcId="{782B7570-D9D4-432F-8C0C-4D2394FA22CE}" destId="{093D629C-0CEC-4B1B-B709-34C9E74DC3AD}" srcOrd="1" destOrd="0" presId="urn:microsoft.com/office/officeart/2005/8/layout/list1"/>
    <dgm:cxn modelId="{B3451F35-C980-430E-B1DC-1C3B2BBC0CFE}" srcId="{28BEF473-46F1-4B53-95C5-3267519BCBB2}" destId="{AAE94647-3B32-478E-85C9-9F3E0051ABA1}" srcOrd="1" destOrd="0" parTransId="{6975E47B-BA12-4F1E-B548-517BEA069CF4}" sibTransId="{CC45C378-7DAF-431B-B484-A596B0E7A0EE}"/>
    <dgm:cxn modelId="{06BE4E44-D428-4F6F-B28C-5ECFA504A590}" type="presOf" srcId="{18AF696E-D23D-4229-B950-52A9AA753A84}" destId="{938E5891-ECD8-44C3-AD88-13E2D37F9B19}" srcOrd="1" destOrd="0" presId="urn:microsoft.com/office/officeart/2005/8/layout/list1"/>
    <dgm:cxn modelId="{A36EA766-8F35-407E-B4EA-CE32E2440D7F}" srcId="{28BEF473-46F1-4B53-95C5-3267519BCBB2}" destId="{9BF67B77-B4ED-4C14-9EC1-60B1BFFD36FD}" srcOrd="0" destOrd="0" parTransId="{83DF6279-6C50-4632-B9AA-7792203F1230}" sibTransId="{37E08E98-74EE-4DC0-88E0-998BC7564B1A}"/>
    <dgm:cxn modelId="{D472156C-B3CF-4AA4-B238-D8301E0551F0}" type="presOf" srcId="{18AF696E-D23D-4229-B950-52A9AA753A84}" destId="{E8B8CDBD-6965-4295-9083-88F8EDD5C3F5}" srcOrd="0" destOrd="0" presId="urn:microsoft.com/office/officeart/2005/8/layout/list1"/>
    <dgm:cxn modelId="{4F130D70-1AF7-4CF6-9595-0BEF7DCF880A}" type="presOf" srcId="{28BEF473-46F1-4B53-95C5-3267519BCBB2}" destId="{A2AF7371-884B-4202-8C48-3A3D0ECAE19C}" srcOrd="0" destOrd="0" presId="urn:microsoft.com/office/officeart/2005/8/layout/list1"/>
    <dgm:cxn modelId="{F41BEC70-E617-4B75-9B37-1BA1F1D2874D}" srcId="{28BEF473-46F1-4B53-95C5-3267519BCBB2}" destId="{782B7570-D9D4-432F-8C0C-4D2394FA22CE}" srcOrd="2" destOrd="0" parTransId="{55C50D7A-BB02-49B2-9F45-0D3A8DF244BB}" sibTransId="{E8E77501-EA26-4D7E-8FE5-A64121AFF4B4}"/>
    <dgm:cxn modelId="{AB66A993-D42C-43C7-962E-AA6EE6F8F239}" type="presOf" srcId="{9BF67B77-B4ED-4C14-9EC1-60B1BFFD36FD}" destId="{A064607B-0EB0-4F8E-8858-849FBB09C841}" srcOrd="0" destOrd="0" presId="urn:microsoft.com/office/officeart/2005/8/layout/list1"/>
    <dgm:cxn modelId="{684C57C3-F8AC-456E-8ABD-3AC98E69553A}" type="presOf" srcId="{782B7570-D9D4-432F-8C0C-4D2394FA22CE}" destId="{D4F99CB3-B24F-4141-8ED5-F3A708BBF928}" srcOrd="0" destOrd="0" presId="urn:microsoft.com/office/officeart/2005/8/layout/list1"/>
    <dgm:cxn modelId="{A50CAAC3-9426-4B7D-BC63-63B6DB57083D}" type="presOf" srcId="{9BF67B77-B4ED-4C14-9EC1-60B1BFFD36FD}" destId="{B4DA2B64-4367-470E-A914-B54AF3CE38DA}" srcOrd="1" destOrd="0" presId="urn:microsoft.com/office/officeart/2005/8/layout/list1"/>
    <dgm:cxn modelId="{E80800CB-DCEF-42F8-9283-2E2D356836EA}" type="presOf" srcId="{AAE94647-3B32-478E-85C9-9F3E0051ABA1}" destId="{75D95337-B497-4B38-8A7D-4F5D29BB608A}" srcOrd="0" destOrd="0" presId="urn:microsoft.com/office/officeart/2005/8/layout/list1"/>
    <dgm:cxn modelId="{60A7F7D6-267A-4EF5-9CE9-A336DAE24B86}" type="presOf" srcId="{BB70003C-9142-4DD5-862E-2C9788B5CB1E}" destId="{653E7BD1-1DBA-456F-85B8-4DBE41978BBA}" srcOrd="0" destOrd="0" presId="urn:microsoft.com/office/officeart/2005/8/layout/list1"/>
    <dgm:cxn modelId="{A39D28EB-7F41-4129-8CB4-31BCA77CE0ED}" type="presOf" srcId="{AAE94647-3B32-478E-85C9-9F3E0051ABA1}" destId="{73CE3615-0683-4B26-AAA9-DD4C6B401A23}" srcOrd="1" destOrd="0" presId="urn:microsoft.com/office/officeart/2005/8/layout/list1"/>
    <dgm:cxn modelId="{47D6F5F7-0D4F-4A61-99C6-D10486EA6FDA}" srcId="{28BEF473-46F1-4B53-95C5-3267519BCBB2}" destId="{BB70003C-9142-4DD5-862E-2C9788B5CB1E}" srcOrd="3" destOrd="0" parTransId="{0D19D0FF-6CCA-4B79-A13B-298ED0AA1D6F}" sibTransId="{EA93BDE8-DD95-4460-82EF-281F680C49DA}"/>
    <dgm:cxn modelId="{2C3B5B02-6D4C-4F68-8935-F2C2AB5BFE59}" type="presParOf" srcId="{A2AF7371-884B-4202-8C48-3A3D0ECAE19C}" destId="{6946CD22-29BF-41C5-9472-1D7F7AD7F406}" srcOrd="0" destOrd="0" presId="urn:microsoft.com/office/officeart/2005/8/layout/list1"/>
    <dgm:cxn modelId="{68C980E2-94CB-44DE-8DEF-6D1336C15DD4}" type="presParOf" srcId="{6946CD22-29BF-41C5-9472-1D7F7AD7F406}" destId="{A064607B-0EB0-4F8E-8858-849FBB09C841}" srcOrd="0" destOrd="0" presId="urn:microsoft.com/office/officeart/2005/8/layout/list1"/>
    <dgm:cxn modelId="{E67138DE-128A-48FD-BC6A-DA795F60506B}" type="presParOf" srcId="{6946CD22-29BF-41C5-9472-1D7F7AD7F406}" destId="{B4DA2B64-4367-470E-A914-B54AF3CE38DA}" srcOrd="1" destOrd="0" presId="urn:microsoft.com/office/officeart/2005/8/layout/list1"/>
    <dgm:cxn modelId="{F1A61B11-9161-4FDA-B134-B38817E506D7}" type="presParOf" srcId="{A2AF7371-884B-4202-8C48-3A3D0ECAE19C}" destId="{6402367F-560B-437C-B8CB-5F913FA380B5}" srcOrd="1" destOrd="0" presId="urn:microsoft.com/office/officeart/2005/8/layout/list1"/>
    <dgm:cxn modelId="{B4A8B86B-0599-491C-B851-4C4BEA1D8E1B}" type="presParOf" srcId="{A2AF7371-884B-4202-8C48-3A3D0ECAE19C}" destId="{FBEAE174-8887-4179-B0D7-25B81CAEC2E1}" srcOrd="2" destOrd="0" presId="urn:microsoft.com/office/officeart/2005/8/layout/list1"/>
    <dgm:cxn modelId="{83F84B01-6EF9-48DC-84D9-1612794A9835}" type="presParOf" srcId="{A2AF7371-884B-4202-8C48-3A3D0ECAE19C}" destId="{F5C57DC0-8E22-4B0A-A7E1-FA7C059024EE}" srcOrd="3" destOrd="0" presId="urn:microsoft.com/office/officeart/2005/8/layout/list1"/>
    <dgm:cxn modelId="{2920F53F-3876-4988-A2D6-91E81C7BBB81}" type="presParOf" srcId="{A2AF7371-884B-4202-8C48-3A3D0ECAE19C}" destId="{7431B43F-3DC1-421B-AA46-ACB45D0C21BA}" srcOrd="4" destOrd="0" presId="urn:microsoft.com/office/officeart/2005/8/layout/list1"/>
    <dgm:cxn modelId="{023E5351-D7C1-479D-A9D8-3EEFE0689A07}" type="presParOf" srcId="{7431B43F-3DC1-421B-AA46-ACB45D0C21BA}" destId="{75D95337-B497-4B38-8A7D-4F5D29BB608A}" srcOrd="0" destOrd="0" presId="urn:microsoft.com/office/officeart/2005/8/layout/list1"/>
    <dgm:cxn modelId="{EFF56D18-2BD4-4855-9CAC-96600DF90693}" type="presParOf" srcId="{7431B43F-3DC1-421B-AA46-ACB45D0C21BA}" destId="{73CE3615-0683-4B26-AAA9-DD4C6B401A23}" srcOrd="1" destOrd="0" presId="urn:microsoft.com/office/officeart/2005/8/layout/list1"/>
    <dgm:cxn modelId="{C7A83E98-44D5-4F70-BD9A-202411C9297B}" type="presParOf" srcId="{A2AF7371-884B-4202-8C48-3A3D0ECAE19C}" destId="{5BEA3774-B8D9-42E3-99DC-5FA1775D4E2E}" srcOrd="5" destOrd="0" presId="urn:microsoft.com/office/officeart/2005/8/layout/list1"/>
    <dgm:cxn modelId="{786266FC-927F-4CBE-A3E8-D30CF442EF60}" type="presParOf" srcId="{A2AF7371-884B-4202-8C48-3A3D0ECAE19C}" destId="{8E0F0939-DFC8-4230-8FEF-59A12998CFE2}" srcOrd="6" destOrd="0" presId="urn:microsoft.com/office/officeart/2005/8/layout/list1"/>
    <dgm:cxn modelId="{2840FAC4-F9CE-4823-A6BA-C83090D9CCC8}" type="presParOf" srcId="{A2AF7371-884B-4202-8C48-3A3D0ECAE19C}" destId="{4819B806-0734-4F97-B35F-4920E0ECE17E}" srcOrd="7" destOrd="0" presId="urn:microsoft.com/office/officeart/2005/8/layout/list1"/>
    <dgm:cxn modelId="{38F3CA88-30A1-488E-A93A-23400173D705}" type="presParOf" srcId="{A2AF7371-884B-4202-8C48-3A3D0ECAE19C}" destId="{141E6C23-DB9F-4FB5-BE71-5DD777CF22EC}" srcOrd="8" destOrd="0" presId="urn:microsoft.com/office/officeart/2005/8/layout/list1"/>
    <dgm:cxn modelId="{3B98F95F-87BD-4538-9D33-0CE823A436DC}" type="presParOf" srcId="{141E6C23-DB9F-4FB5-BE71-5DD777CF22EC}" destId="{D4F99CB3-B24F-4141-8ED5-F3A708BBF928}" srcOrd="0" destOrd="0" presId="urn:microsoft.com/office/officeart/2005/8/layout/list1"/>
    <dgm:cxn modelId="{22328AA6-7BD1-46D7-B935-13649D6E4FCA}" type="presParOf" srcId="{141E6C23-DB9F-4FB5-BE71-5DD777CF22EC}" destId="{093D629C-0CEC-4B1B-B709-34C9E74DC3AD}" srcOrd="1" destOrd="0" presId="urn:microsoft.com/office/officeart/2005/8/layout/list1"/>
    <dgm:cxn modelId="{F694B792-F90D-4807-8CD1-6DAB080AD259}" type="presParOf" srcId="{A2AF7371-884B-4202-8C48-3A3D0ECAE19C}" destId="{FCACB606-7915-4DB5-B1B8-044A613C874C}" srcOrd="9" destOrd="0" presId="urn:microsoft.com/office/officeart/2005/8/layout/list1"/>
    <dgm:cxn modelId="{7F22FB36-BC31-4E63-BA38-646C98D8DFA2}" type="presParOf" srcId="{A2AF7371-884B-4202-8C48-3A3D0ECAE19C}" destId="{F2248DF3-0A3D-4B67-825C-557387C0E6AF}" srcOrd="10" destOrd="0" presId="urn:microsoft.com/office/officeart/2005/8/layout/list1"/>
    <dgm:cxn modelId="{885ED5F4-904B-47A0-8CA8-91EFF4507E85}" type="presParOf" srcId="{A2AF7371-884B-4202-8C48-3A3D0ECAE19C}" destId="{D72BFB31-2B23-48FC-AF74-09ECCEE6EF9D}" srcOrd="11" destOrd="0" presId="urn:microsoft.com/office/officeart/2005/8/layout/list1"/>
    <dgm:cxn modelId="{42574634-FF64-4EC2-9C5D-371D8BB05B50}" type="presParOf" srcId="{A2AF7371-884B-4202-8C48-3A3D0ECAE19C}" destId="{872117BB-A728-49E2-9234-BBD6EA269E0D}" srcOrd="12" destOrd="0" presId="urn:microsoft.com/office/officeart/2005/8/layout/list1"/>
    <dgm:cxn modelId="{B7D79F7E-092D-4D16-9025-90D0E368C999}" type="presParOf" srcId="{872117BB-A728-49E2-9234-BBD6EA269E0D}" destId="{653E7BD1-1DBA-456F-85B8-4DBE41978BBA}" srcOrd="0" destOrd="0" presId="urn:microsoft.com/office/officeart/2005/8/layout/list1"/>
    <dgm:cxn modelId="{42A580BC-31F2-48E3-9F5A-8EB84CFC2EDB}" type="presParOf" srcId="{872117BB-A728-49E2-9234-BBD6EA269E0D}" destId="{97C21378-D996-40A5-8958-383CF95095B1}" srcOrd="1" destOrd="0" presId="urn:microsoft.com/office/officeart/2005/8/layout/list1"/>
    <dgm:cxn modelId="{26810CCC-A48B-4400-83BC-AD6887EBDF27}" type="presParOf" srcId="{A2AF7371-884B-4202-8C48-3A3D0ECAE19C}" destId="{B17FCB54-7DE9-4CEC-8269-6700954262AB}" srcOrd="13" destOrd="0" presId="urn:microsoft.com/office/officeart/2005/8/layout/list1"/>
    <dgm:cxn modelId="{C0B73847-8C16-4728-9F91-D23434997121}" type="presParOf" srcId="{A2AF7371-884B-4202-8C48-3A3D0ECAE19C}" destId="{016915C2-6155-4990-A8DD-87A08087E29F}" srcOrd="14" destOrd="0" presId="urn:microsoft.com/office/officeart/2005/8/layout/list1"/>
    <dgm:cxn modelId="{45891E10-ADC0-4A47-8B64-715A79B89CD7}" type="presParOf" srcId="{A2AF7371-884B-4202-8C48-3A3D0ECAE19C}" destId="{E59F92A8-F441-48C4-80E3-4121E27FCC72}" srcOrd="15" destOrd="0" presId="urn:microsoft.com/office/officeart/2005/8/layout/list1"/>
    <dgm:cxn modelId="{12CBDB01-FAB1-41B0-85E3-87F7A9A4AE4A}" type="presParOf" srcId="{A2AF7371-884B-4202-8C48-3A3D0ECAE19C}" destId="{CB911128-74D5-4322-996C-177AAB1D0DD5}" srcOrd="16" destOrd="0" presId="urn:microsoft.com/office/officeart/2005/8/layout/list1"/>
    <dgm:cxn modelId="{6C97554E-C04A-4EC0-AAFC-D1828A17B9A4}" type="presParOf" srcId="{CB911128-74D5-4322-996C-177AAB1D0DD5}" destId="{E8B8CDBD-6965-4295-9083-88F8EDD5C3F5}" srcOrd="0" destOrd="0" presId="urn:microsoft.com/office/officeart/2005/8/layout/list1"/>
    <dgm:cxn modelId="{451D6CE2-514D-433A-99AC-B5FC38AF4516}" type="presParOf" srcId="{CB911128-74D5-4322-996C-177AAB1D0DD5}" destId="{938E5891-ECD8-44C3-AD88-13E2D37F9B19}" srcOrd="1" destOrd="0" presId="urn:microsoft.com/office/officeart/2005/8/layout/list1"/>
    <dgm:cxn modelId="{133BA791-6240-4441-9A64-849922E8D607}" type="presParOf" srcId="{A2AF7371-884B-4202-8C48-3A3D0ECAE19C}" destId="{4D412DCA-5A9B-4EE9-A817-9A2B5099F2A7}" srcOrd="17" destOrd="0" presId="urn:microsoft.com/office/officeart/2005/8/layout/list1"/>
    <dgm:cxn modelId="{7E193E15-758B-4291-8D45-F3CC6CEBC0D6}" type="presParOf" srcId="{A2AF7371-884B-4202-8C48-3A3D0ECAE19C}" destId="{59A41DE0-81B1-490B-92A5-111974DE0D21}"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552DE-2541-4E9E-A25F-1C07050255CB}">
      <dsp:nvSpPr>
        <dsp:cNvPr id="0" name=""/>
        <dsp:cNvSpPr/>
      </dsp:nvSpPr>
      <dsp:spPr>
        <a:xfrm>
          <a:off x="0" y="395855"/>
          <a:ext cx="6797675" cy="1732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416560" rIns="5275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Camera Information</a:t>
          </a:r>
        </a:p>
        <a:p>
          <a:pPr marL="228600" lvl="1" indent="-228600" algn="l" defTabSz="889000">
            <a:lnSpc>
              <a:spcPct val="90000"/>
            </a:lnSpc>
            <a:spcBef>
              <a:spcPct val="0"/>
            </a:spcBef>
            <a:spcAft>
              <a:spcPct val="15000"/>
            </a:spcAft>
            <a:buChar char="•"/>
          </a:pPr>
          <a:r>
            <a:rPr lang="en-US" sz="2000" kern="1200" dirty="0"/>
            <a:t>Latitude, Longitude, Altitude,                                Quaternion S, Quaternion X, Quaternion Y, Quaternion Z</a:t>
          </a:r>
        </a:p>
      </dsp:txBody>
      <dsp:txXfrm>
        <a:off x="0" y="395855"/>
        <a:ext cx="6797675" cy="1732500"/>
      </dsp:txXfrm>
    </dsp:sp>
    <dsp:sp modelId="{ACDFDDF0-B00E-4888-B494-0415831DA5DE}">
      <dsp:nvSpPr>
        <dsp:cNvPr id="0" name=""/>
        <dsp:cNvSpPr/>
      </dsp:nvSpPr>
      <dsp:spPr>
        <a:xfrm>
          <a:off x="339883" y="100655"/>
          <a:ext cx="4758372" cy="59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89000">
            <a:lnSpc>
              <a:spcPct val="90000"/>
            </a:lnSpc>
            <a:spcBef>
              <a:spcPct val="0"/>
            </a:spcBef>
            <a:spcAft>
              <a:spcPct val="35000"/>
            </a:spcAft>
            <a:buNone/>
          </a:pPr>
          <a:r>
            <a:rPr lang="en-US" sz="2000" kern="1200"/>
            <a:t>Camera Configuration </a:t>
          </a:r>
        </a:p>
      </dsp:txBody>
      <dsp:txXfrm>
        <a:off x="368704" y="129476"/>
        <a:ext cx="4700730" cy="532758"/>
      </dsp:txXfrm>
    </dsp:sp>
    <dsp:sp modelId="{40C9CAC6-71DC-4967-AEFD-6D056EFDA9BF}">
      <dsp:nvSpPr>
        <dsp:cNvPr id="0" name=""/>
        <dsp:cNvSpPr/>
      </dsp:nvSpPr>
      <dsp:spPr>
        <a:xfrm>
          <a:off x="0" y="2531556"/>
          <a:ext cx="6797675" cy="1449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416560" rIns="5275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Images from camera. The Field of View (FOV) is 90 degrees (Assuming no distortion).</a:t>
          </a:r>
        </a:p>
        <a:p>
          <a:pPr marL="228600" lvl="1" indent="-228600" algn="l" defTabSz="889000">
            <a:lnSpc>
              <a:spcPct val="90000"/>
            </a:lnSpc>
            <a:spcBef>
              <a:spcPct val="0"/>
            </a:spcBef>
            <a:spcAft>
              <a:spcPct val="15000"/>
            </a:spcAft>
            <a:buChar char="•"/>
          </a:pPr>
          <a:r>
            <a:rPr lang="en-US" sz="2000" kern="1200"/>
            <a:t>Front, Back, Left and Right</a:t>
          </a:r>
        </a:p>
      </dsp:txBody>
      <dsp:txXfrm>
        <a:off x="0" y="2531556"/>
        <a:ext cx="6797675" cy="1449000"/>
      </dsp:txXfrm>
    </dsp:sp>
    <dsp:sp modelId="{68BE9E1B-F3D5-45B8-8DE7-95CA39591FAC}">
      <dsp:nvSpPr>
        <dsp:cNvPr id="0" name=""/>
        <dsp:cNvSpPr/>
      </dsp:nvSpPr>
      <dsp:spPr>
        <a:xfrm>
          <a:off x="339883" y="2236356"/>
          <a:ext cx="4758372" cy="59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89000">
            <a:lnSpc>
              <a:spcPct val="90000"/>
            </a:lnSpc>
            <a:spcBef>
              <a:spcPct val="0"/>
            </a:spcBef>
            <a:spcAft>
              <a:spcPct val="35000"/>
            </a:spcAft>
            <a:buNone/>
          </a:pPr>
          <a:r>
            <a:rPr lang="en-US" sz="2000" kern="1200"/>
            <a:t>Perspective Image</a:t>
          </a:r>
        </a:p>
      </dsp:txBody>
      <dsp:txXfrm>
        <a:off x="368704" y="2265177"/>
        <a:ext cx="4700730" cy="532758"/>
      </dsp:txXfrm>
    </dsp:sp>
    <dsp:sp modelId="{E35A617D-44A5-418E-960A-04C1E6CE4A92}">
      <dsp:nvSpPr>
        <dsp:cNvPr id="0" name=""/>
        <dsp:cNvSpPr/>
      </dsp:nvSpPr>
      <dsp:spPr>
        <a:xfrm>
          <a:off x="0" y="4383756"/>
          <a:ext cx="6797675" cy="1165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416560" rIns="5275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Point Cloud Data</a:t>
          </a:r>
        </a:p>
        <a:p>
          <a:pPr marL="228600" lvl="1" indent="-228600" algn="l" defTabSz="889000">
            <a:lnSpc>
              <a:spcPct val="90000"/>
            </a:lnSpc>
            <a:spcBef>
              <a:spcPct val="0"/>
            </a:spcBef>
            <a:spcAft>
              <a:spcPct val="15000"/>
            </a:spcAft>
            <a:buChar char="•"/>
          </a:pPr>
          <a:r>
            <a:rPr lang="en-US" sz="2000" kern="1200"/>
            <a:t>Latitude, Longitude, Altitude, Intensity</a:t>
          </a:r>
        </a:p>
      </dsp:txBody>
      <dsp:txXfrm>
        <a:off x="0" y="4383756"/>
        <a:ext cx="6797675" cy="1165500"/>
      </dsp:txXfrm>
    </dsp:sp>
    <dsp:sp modelId="{AD77214A-CACB-4D04-8D64-3429E6F69DE7}">
      <dsp:nvSpPr>
        <dsp:cNvPr id="0" name=""/>
        <dsp:cNvSpPr/>
      </dsp:nvSpPr>
      <dsp:spPr>
        <a:xfrm>
          <a:off x="339883" y="4088556"/>
          <a:ext cx="4758372" cy="59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89000">
            <a:lnSpc>
              <a:spcPct val="90000"/>
            </a:lnSpc>
            <a:spcBef>
              <a:spcPct val="0"/>
            </a:spcBef>
            <a:spcAft>
              <a:spcPct val="35000"/>
            </a:spcAft>
            <a:buNone/>
          </a:pPr>
          <a:r>
            <a:rPr lang="en-US" sz="2000" kern="1200"/>
            <a:t>Point Cloud </a:t>
          </a:r>
        </a:p>
      </dsp:txBody>
      <dsp:txXfrm>
        <a:off x="368704" y="4117377"/>
        <a:ext cx="4700730"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AE174-8887-4179-B0D7-25B81CAEC2E1}">
      <dsp:nvSpPr>
        <dsp:cNvPr id="0" name=""/>
        <dsp:cNvSpPr/>
      </dsp:nvSpPr>
      <dsp:spPr>
        <a:xfrm>
          <a:off x="0" y="296406"/>
          <a:ext cx="2944817"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B4DA2B64-4367-470E-A914-B54AF3CE38DA}">
      <dsp:nvSpPr>
        <dsp:cNvPr id="0" name=""/>
        <dsp:cNvSpPr/>
      </dsp:nvSpPr>
      <dsp:spPr>
        <a:xfrm>
          <a:off x="147240" y="75006"/>
          <a:ext cx="2061371" cy="44280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7915" tIns="0" rIns="77915" bIns="0" numCol="1" spcCol="1270" anchor="ctr" anchorCtr="0">
          <a:noAutofit/>
        </a:bodyPr>
        <a:lstStyle/>
        <a:p>
          <a:pPr marL="0" lvl="0" indent="0" algn="l" defTabSz="666750">
            <a:lnSpc>
              <a:spcPct val="90000"/>
            </a:lnSpc>
            <a:spcBef>
              <a:spcPct val="0"/>
            </a:spcBef>
            <a:spcAft>
              <a:spcPct val="35000"/>
            </a:spcAft>
            <a:buNone/>
          </a:pPr>
          <a:r>
            <a:rPr lang="en-US" sz="1500" kern="1200"/>
            <a:t>LLA</a:t>
          </a:r>
        </a:p>
      </dsp:txBody>
      <dsp:txXfrm>
        <a:off x="168856" y="96622"/>
        <a:ext cx="2018139" cy="399568"/>
      </dsp:txXfrm>
    </dsp:sp>
    <dsp:sp modelId="{8E0F0939-DFC8-4230-8FEF-59A12998CFE2}">
      <dsp:nvSpPr>
        <dsp:cNvPr id="0" name=""/>
        <dsp:cNvSpPr/>
      </dsp:nvSpPr>
      <dsp:spPr>
        <a:xfrm>
          <a:off x="0" y="976806"/>
          <a:ext cx="2944817" cy="378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73CE3615-0683-4B26-AAA9-DD4C6B401A23}">
      <dsp:nvSpPr>
        <dsp:cNvPr id="0" name=""/>
        <dsp:cNvSpPr/>
      </dsp:nvSpPr>
      <dsp:spPr>
        <a:xfrm>
          <a:off x="147240" y="755406"/>
          <a:ext cx="2061371" cy="442800"/>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7915" tIns="0" rIns="77915" bIns="0" numCol="1" spcCol="1270" anchor="ctr" anchorCtr="0">
          <a:noAutofit/>
        </a:bodyPr>
        <a:lstStyle/>
        <a:p>
          <a:pPr marL="0" lvl="0" indent="0" algn="l" defTabSz="666750">
            <a:lnSpc>
              <a:spcPct val="90000"/>
            </a:lnSpc>
            <a:spcBef>
              <a:spcPct val="0"/>
            </a:spcBef>
            <a:spcAft>
              <a:spcPct val="35000"/>
            </a:spcAft>
            <a:buNone/>
          </a:pPr>
          <a:r>
            <a:rPr lang="en-US" sz="1500" kern="1200"/>
            <a:t>ECEF</a:t>
          </a:r>
        </a:p>
      </dsp:txBody>
      <dsp:txXfrm>
        <a:off x="168856" y="777022"/>
        <a:ext cx="2018139" cy="399568"/>
      </dsp:txXfrm>
    </dsp:sp>
    <dsp:sp modelId="{F2248DF3-0A3D-4B67-825C-557387C0E6AF}">
      <dsp:nvSpPr>
        <dsp:cNvPr id="0" name=""/>
        <dsp:cNvSpPr/>
      </dsp:nvSpPr>
      <dsp:spPr>
        <a:xfrm>
          <a:off x="0" y="1657206"/>
          <a:ext cx="2944817" cy="378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093D629C-0CEC-4B1B-B709-34C9E74DC3AD}">
      <dsp:nvSpPr>
        <dsp:cNvPr id="0" name=""/>
        <dsp:cNvSpPr/>
      </dsp:nvSpPr>
      <dsp:spPr>
        <a:xfrm>
          <a:off x="147240" y="1435806"/>
          <a:ext cx="2061371" cy="442800"/>
        </a:xfrm>
        <a:prstGeom prst="round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7915" tIns="0" rIns="77915" bIns="0" numCol="1" spcCol="1270" anchor="ctr" anchorCtr="0">
          <a:noAutofit/>
        </a:bodyPr>
        <a:lstStyle/>
        <a:p>
          <a:pPr marL="0" lvl="0" indent="0" algn="l" defTabSz="666750">
            <a:lnSpc>
              <a:spcPct val="90000"/>
            </a:lnSpc>
            <a:spcBef>
              <a:spcPct val="0"/>
            </a:spcBef>
            <a:spcAft>
              <a:spcPct val="35000"/>
            </a:spcAft>
            <a:buNone/>
          </a:pPr>
          <a:r>
            <a:rPr lang="en-US" sz="1500" kern="1200"/>
            <a:t>ENU</a:t>
          </a:r>
        </a:p>
      </dsp:txBody>
      <dsp:txXfrm>
        <a:off x="168856" y="1457422"/>
        <a:ext cx="2018139" cy="399568"/>
      </dsp:txXfrm>
    </dsp:sp>
    <dsp:sp modelId="{016915C2-6155-4990-A8DD-87A08087E29F}">
      <dsp:nvSpPr>
        <dsp:cNvPr id="0" name=""/>
        <dsp:cNvSpPr/>
      </dsp:nvSpPr>
      <dsp:spPr>
        <a:xfrm>
          <a:off x="0" y="2337606"/>
          <a:ext cx="2944817" cy="37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97C21378-D996-40A5-8958-383CF95095B1}">
      <dsp:nvSpPr>
        <dsp:cNvPr id="0" name=""/>
        <dsp:cNvSpPr/>
      </dsp:nvSpPr>
      <dsp:spPr>
        <a:xfrm>
          <a:off x="147240" y="2116206"/>
          <a:ext cx="2061371" cy="442800"/>
        </a:xfrm>
        <a:prstGeom prst="round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7915" tIns="0" rIns="77915" bIns="0" numCol="1" spcCol="1270" anchor="ctr" anchorCtr="0">
          <a:noAutofit/>
        </a:bodyPr>
        <a:lstStyle/>
        <a:p>
          <a:pPr marL="0" lvl="0" indent="0" algn="l" defTabSz="666750">
            <a:lnSpc>
              <a:spcPct val="90000"/>
            </a:lnSpc>
            <a:spcBef>
              <a:spcPct val="0"/>
            </a:spcBef>
            <a:spcAft>
              <a:spcPct val="35000"/>
            </a:spcAft>
            <a:buNone/>
          </a:pPr>
          <a:r>
            <a:rPr lang="en-US" sz="1500" kern="1200"/>
            <a:t>Camera Coordinates</a:t>
          </a:r>
        </a:p>
      </dsp:txBody>
      <dsp:txXfrm>
        <a:off x="168856" y="2137822"/>
        <a:ext cx="2018139" cy="399568"/>
      </dsp:txXfrm>
    </dsp:sp>
    <dsp:sp modelId="{59A41DE0-81B1-490B-92A5-111974DE0D21}">
      <dsp:nvSpPr>
        <dsp:cNvPr id="0" name=""/>
        <dsp:cNvSpPr/>
      </dsp:nvSpPr>
      <dsp:spPr>
        <a:xfrm>
          <a:off x="0" y="3018006"/>
          <a:ext cx="2944817" cy="378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938E5891-ECD8-44C3-AD88-13E2D37F9B19}">
      <dsp:nvSpPr>
        <dsp:cNvPr id="0" name=""/>
        <dsp:cNvSpPr/>
      </dsp:nvSpPr>
      <dsp:spPr>
        <a:xfrm>
          <a:off x="147240" y="2796606"/>
          <a:ext cx="2061371" cy="442800"/>
        </a:xfrm>
        <a:prstGeom prst="roundRect">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7915" tIns="0" rIns="77915" bIns="0" numCol="1" spcCol="1270" anchor="ctr" anchorCtr="0">
          <a:noAutofit/>
        </a:bodyPr>
        <a:lstStyle/>
        <a:p>
          <a:pPr marL="0" lvl="0" indent="0" algn="l" defTabSz="666750">
            <a:lnSpc>
              <a:spcPct val="90000"/>
            </a:lnSpc>
            <a:spcBef>
              <a:spcPct val="0"/>
            </a:spcBef>
            <a:spcAft>
              <a:spcPct val="35000"/>
            </a:spcAft>
            <a:buNone/>
          </a:pPr>
          <a:r>
            <a:rPr lang="en-US" sz="1500" kern="1200" dirty="0"/>
            <a:t>Image Coordinates</a:t>
          </a:r>
        </a:p>
      </dsp:txBody>
      <dsp:txXfrm>
        <a:off x="168856" y="2818222"/>
        <a:ext cx="2018139"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391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7497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47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1623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23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9820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2250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3550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7215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5/4/2019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5133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2809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5/4/2019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49030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7CA6-4A19-4D88-B62A-08CC97D6A2A1}"/>
              </a:ext>
            </a:extLst>
          </p:cNvPr>
          <p:cNvSpPr>
            <a:spLocks noGrp="1"/>
          </p:cNvSpPr>
          <p:nvPr>
            <p:ph type="ctrTitle"/>
          </p:nvPr>
        </p:nvSpPr>
        <p:spPr/>
        <p:txBody>
          <a:bodyPr>
            <a:normAutofit/>
          </a:bodyPr>
          <a:lstStyle/>
          <a:p>
            <a:r>
              <a:rPr lang="en-US" sz="3600" dirty="0"/>
              <a:t>INVESTIGATE THE MISALIGNMENT BETWEEN POINT CLOUD AND PERSPECTIVE IMAGE</a:t>
            </a:r>
          </a:p>
        </p:txBody>
      </p:sp>
      <p:sp>
        <p:nvSpPr>
          <p:cNvPr id="3" name="Subtitle 2">
            <a:extLst>
              <a:ext uri="{FF2B5EF4-FFF2-40B4-BE49-F238E27FC236}">
                <a16:creationId xmlns:a16="http://schemas.microsoft.com/office/drawing/2014/main" id="{37E46874-32A0-483E-B2C5-511C8D0550D0}"/>
              </a:ext>
            </a:extLst>
          </p:cNvPr>
          <p:cNvSpPr>
            <a:spLocks noGrp="1"/>
          </p:cNvSpPr>
          <p:nvPr>
            <p:ph type="subTitle" idx="1"/>
          </p:nvPr>
        </p:nvSpPr>
        <p:spPr/>
        <p:txBody>
          <a:bodyPr/>
          <a:lstStyle/>
          <a:p>
            <a:r>
              <a:rPr lang="en-US" dirty="0"/>
              <a:t>Final Project CS 513 Geospatial Vision/Visualization</a:t>
            </a:r>
          </a:p>
        </p:txBody>
      </p:sp>
    </p:spTree>
    <p:extLst>
      <p:ext uri="{BB962C8B-B14F-4D97-AF65-F5344CB8AC3E}">
        <p14:creationId xmlns:p14="http://schemas.microsoft.com/office/powerpoint/2010/main" val="1826202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2971AE-5848-4396-9805-54C684EB1207}"/>
              </a:ext>
            </a:extLst>
          </p:cNvPr>
          <p:cNvSpPr>
            <a:spLocks noGrp="1"/>
          </p:cNvSpPr>
          <p:nvPr>
            <p:ph type="title"/>
          </p:nvPr>
        </p:nvSpPr>
        <p:spPr>
          <a:xfrm>
            <a:off x="4974771" y="634946"/>
            <a:ext cx="6574972" cy="1450757"/>
          </a:xfrm>
        </p:spPr>
        <p:txBody>
          <a:bodyPr>
            <a:normAutofit/>
          </a:bodyPr>
          <a:lstStyle/>
          <a:p>
            <a:r>
              <a:rPr lang="en-US" dirty="0"/>
              <a:t>Local Tangent Plane (LTP)</a:t>
            </a:r>
          </a:p>
        </p:txBody>
      </p:sp>
      <p:pic>
        <p:nvPicPr>
          <p:cNvPr id="4" name="Picture 2" descr="https://upload.wikimedia.org/wikipedia/commons/thumb/7/73/ECEF_ENU_Longitude_Latitude_relationships.svg/520px-ECEF_ENU_Longitude_Latitude_relationships.svg.png">
            <a:extLst>
              <a:ext uri="{FF2B5EF4-FFF2-40B4-BE49-F238E27FC236}">
                <a16:creationId xmlns:a16="http://schemas.microsoft.com/office/drawing/2014/main" id="{2291B339-215E-4EFD-9AEA-DDA4BD13A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16" r="6917" b="3"/>
          <a:stretch/>
        </p:blipFill>
        <p:spPr bwMode="auto">
          <a:xfrm>
            <a:off x="633999" y="640081"/>
            <a:ext cx="4001315"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CCC369-5105-4052-85A4-2B8BE64A9612}"/>
              </a:ext>
            </a:extLst>
          </p:cNvPr>
          <p:cNvSpPr>
            <a:spLocks noGrp="1"/>
          </p:cNvSpPr>
          <p:nvPr>
            <p:ph idx="1"/>
          </p:nvPr>
        </p:nvSpPr>
        <p:spPr>
          <a:xfrm>
            <a:off x="4974769" y="2198914"/>
            <a:ext cx="6574973" cy="3670180"/>
          </a:xfrm>
        </p:spPr>
        <p:txBody>
          <a:bodyPr>
            <a:normAutofit/>
          </a:bodyPr>
          <a:lstStyle/>
          <a:p>
            <a:pPr marL="285750" indent="-285750">
              <a:buFont typeface="Arial" panose="020B0604020202020204" pitchFamily="34" charset="0"/>
              <a:buChar char="•"/>
            </a:pPr>
            <a:r>
              <a:rPr lang="en-US" dirty="0"/>
              <a:t>A local Cartesian coordinate system with a given origin.</a:t>
            </a:r>
          </a:p>
          <a:p>
            <a:pPr marL="285750" indent="-285750">
              <a:buFont typeface="Arial" panose="020B0604020202020204" pitchFamily="34" charset="0"/>
              <a:buChar char="•"/>
            </a:pPr>
            <a:r>
              <a:rPr lang="en-US" dirty="0"/>
              <a:t>Also called </a:t>
            </a:r>
            <a:r>
              <a:rPr lang="en-US" b="1" dirty="0"/>
              <a:t>North East Down (NED)</a:t>
            </a:r>
            <a:r>
              <a:rPr lang="en-US" dirty="0"/>
              <a:t>, </a:t>
            </a:r>
            <a:r>
              <a:rPr lang="en-US" b="1" dirty="0"/>
              <a:t>North East Up (NEU)</a:t>
            </a:r>
            <a:r>
              <a:rPr lang="en-US" dirty="0"/>
              <a:t>, </a:t>
            </a:r>
            <a:r>
              <a:rPr lang="en-US" b="1" dirty="0"/>
              <a:t>Up North East (UNE)</a:t>
            </a:r>
          </a:p>
          <a:p>
            <a:pPr marL="285750" indent="-285750">
              <a:buFont typeface="Arial" panose="020B0604020202020204" pitchFamily="34" charset="0"/>
              <a:buChar char="•"/>
            </a:pPr>
            <a:r>
              <a:rPr lang="en-US" dirty="0"/>
              <a:t>Intermediate step in converting velocities from WGS coordinate to the camera coordinate system.</a:t>
            </a:r>
          </a:p>
          <a:p>
            <a:pPr marL="285750" indent="-285750">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CADA4CA0-9A57-4FBE-A9E5-24DFC23C3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251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36F1772-5B88-4687-974A-52C4564FF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8265A-0C45-4ADA-A45E-F01315B56C92}"/>
              </a:ext>
            </a:extLst>
          </p:cNvPr>
          <p:cNvSpPr>
            <a:spLocks noGrp="1"/>
          </p:cNvSpPr>
          <p:nvPr>
            <p:ph type="title"/>
          </p:nvPr>
        </p:nvSpPr>
        <p:spPr>
          <a:xfrm>
            <a:off x="5144679" y="634946"/>
            <a:ext cx="6405063" cy="1450757"/>
          </a:xfrm>
        </p:spPr>
        <p:txBody>
          <a:bodyPr>
            <a:normAutofit/>
          </a:bodyPr>
          <a:lstStyle/>
          <a:p>
            <a:r>
              <a:rPr lang="en-US" dirty="0"/>
              <a:t>Camera Coordinate</a:t>
            </a:r>
          </a:p>
        </p:txBody>
      </p:sp>
      <p:pic>
        <p:nvPicPr>
          <p:cNvPr id="4" name="图片 5">
            <a:extLst>
              <a:ext uri="{FF2B5EF4-FFF2-40B4-BE49-F238E27FC236}">
                <a16:creationId xmlns:a16="http://schemas.microsoft.com/office/drawing/2014/main" id="{6AE18409-71DF-4D63-B8AE-ECC69ABA8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390" y="581098"/>
            <a:ext cx="3301514" cy="2476136"/>
          </a:xfrm>
          <a:prstGeom prst="rect">
            <a:avLst/>
          </a:prstGeom>
        </p:spPr>
      </p:pic>
      <p:cxnSp>
        <p:nvCxnSpPr>
          <p:cNvPr id="12" name="Straight Connector 11">
            <a:extLst>
              <a:ext uri="{FF2B5EF4-FFF2-40B4-BE49-F238E27FC236}">
                <a16:creationId xmlns:a16="http://schemas.microsoft.com/office/drawing/2014/main" id="{FC2C99CD-8BCA-45F5-BA47-7A6D80CA8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http://www.fundza.com/rman_rib/camera_transforms/img/_0_camera_active.gif">
            <a:extLst>
              <a:ext uri="{FF2B5EF4-FFF2-40B4-BE49-F238E27FC236}">
                <a16:creationId xmlns:a16="http://schemas.microsoft.com/office/drawing/2014/main" id="{30ABDD3F-C0A5-4DA7-841A-C2B72D3C6F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9392" y="3218101"/>
            <a:ext cx="2189509" cy="247613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3E16B49-B5ED-43A9-80E9-F6793E5007F5}"/>
              </a:ext>
            </a:extLst>
          </p:cNvPr>
          <p:cNvSpPr>
            <a:spLocks noGrp="1"/>
          </p:cNvSpPr>
          <p:nvPr>
            <p:ph idx="1"/>
          </p:nvPr>
        </p:nvSpPr>
        <p:spPr>
          <a:xfrm>
            <a:off x="5144679" y="2198914"/>
            <a:ext cx="6405063" cy="3670180"/>
          </a:xfrm>
        </p:spPr>
        <p:txBody>
          <a:bodyPr>
            <a:normAutofit/>
          </a:bodyPr>
          <a:lstStyle/>
          <a:p>
            <a:pPr marL="285750" indent="-285750">
              <a:buFont typeface="Arial" panose="020B0604020202020204" pitchFamily="34" charset="0"/>
              <a:buChar char="•"/>
            </a:pPr>
            <a:r>
              <a:rPr lang="en-US" dirty="0"/>
              <a:t>A local Cartesian coordinate system, origin is camera center.</a:t>
            </a:r>
          </a:p>
          <a:p>
            <a:pPr marL="285750" indent="-285750">
              <a:buFont typeface="Arial" panose="020B0604020202020204" pitchFamily="34" charset="0"/>
              <a:buChar char="•"/>
            </a:pPr>
            <a:r>
              <a:rPr lang="en-US" dirty="0"/>
              <a:t>Intermediate step in converting velocities from WGS coordinate to the image coordinate system.</a:t>
            </a:r>
          </a:p>
          <a:p>
            <a:endParaRPr lang="en-US" dirty="0"/>
          </a:p>
        </p:txBody>
      </p:sp>
      <p:sp>
        <p:nvSpPr>
          <p:cNvPr id="14" name="Rectangle 13">
            <a:extLst>
              <a:ext uri="{FF2B5EF4-FFF2-40B4-BE49-F238E27FC236}">
                <a16:creationId xmlns:a16="http://schemas.microsoft.com/office/drawing/2014/main" id="{C7E8667B-49C4-4E47-AB3E-78AC18E95C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1500F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A1780B1-1435-4EBC-947B-9609953FD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708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1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A1400-8EEC-4FDA-B13F-9032F1D60A43}"/>
              </a:ext>
            </a:extLst>
          </p:cNvPr>
          <p:cNvSpPr>
            <a:spLocks noGrp="1"/>
          </p:cNvSpPr>
          <p:nvPr>
            <p:ph type="title"/>
          </p:nvPr>
        </p:nvSpPr>
        <p:spPr>
          <a:xfrm>
            <a:off x="7859485" y="634946"/>
            <a:ext cx="3690257" cy="1450757"/>
          </a:xfrm>
        </p:spPr>
        <p:txBody>
          <a:bodyPr>
            <a:normAutofit/>
          </a:bodyPr>
          <a:lstStyle/>
          <a:p>
            <a:r>
              <a:rPr lang="en-US" sz="3400" dirty="0"/>
              <a:t>Relation between all the Coordinate Transformations</a:t>
            </a:r>
          </a:p>
        </p:txBody>
      </p:sp>
      <p:pic>
        <p:nvPicPr>
          <p:cNvPr id="7" name="Content Placeholder 3" descr="https://lh4.googleusercontent.com/huwrVN7GEXbM9f7ooQFBKeQcY85UbkKM6Z0sVnouXMJrLAvAsj_DhGc5Cx17oF9OeZBhlKEJJHHMYp7XnoXodJt6ZfDCidKDxpkMRTAB983mnpm1tg1t818bRtfHkaqY2xx5dCWErwA">
            <a:extLst>
              <a:ext uri="{FF2B5EF4-FFF2-40B4-BE49-F238E27FC236}">
                <a16:creationId xmlns:a16="http://schemas.microsoft.com/office/drawing/2014/main" id="{216DC9B7-3B55-FF40-9A91-92BFC7408A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027"/>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6" name="Rectangle 15">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303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BAF69-F619-4736-849D-1E201FD38875}"/>
              </a:ext>
            </a:extLst>
          </p:cNvPr>
          <p:cNvSpPr>
            <a:spLocks noGrp="1"/>
          </p:cNvSpPr>
          <p:nvPr>
            <p:ph type="title"/>
          </p:nvPr>
        </p:nvSpPr>
        <p:spPr/>
        <p:txBody>
          <a:bodyPr/>
          <a:lstStyle/>
          <a:p>
            <a:r>
              <a:rPr lang="en-US" dirty="0"/>
              <a:t>Point Cloud</a:t>
            </a:r>
          </a:p>
        </p:txBody>
      </p:sp>
      <p:sp>
        <p:nvSpPr>
          <p:cNvPr id="3" name="Content Placeholder 2">
            <a:extLst>
              <a:ext uri="{FF2B5EF4-FFF2-40B4-BE49-F238E27FC236}">
                <a16:creationId xmlns:a16="http://schemas.microsoft.com/office/drawing/2014/main" id="{58299C00-29F3-4242-B627-3A4704A12E1B}"/>
              </a:ext>
            </a:extLst>
          </p:cNvPr>
          <p:cNvSpPr>
            <a:spLocks noGrp="1"/>
          </p:cNvSpPr>
          <p:nvPr>
            <p:ph idx="1"/>
          </p:nvPr>
        </p:nvSpPr>
        <p:spPr/>
        <p:txBody>
          <a:bodyPr/>
          <a:lstStyle/>
          <a:p>
            <a:pPr lvl="1"/>
            <a:r>
              <a:rPr lang="en-US" dirty="0">
                <a:solidFill>
                  <a:schemeClr val="tx1"/>
                </a:solidFill>
              </a:rPr>
              <a:t>A point cloud is a data structure used to represent a collection of multi-dimensional points and is commonly used to represent three-dimensional data. </a:t>
            </a:r>
          </a:p>
          <a:p>
            <a:pPr lvl="1"/>
            <a:r>
              <a:rPr lang="en-US" dirty="0">
                <a:solidFill>
                  <a:schemeClr val="tx1"/>
                </a:solidFill>
              </a:rPr>
              <a:t>Points represent the X, Y and Z geometric Coordinates along with the intensity of the point on the sampled surface</a:t>
            </a:r>
          </a:p>
          <a:p>
            <a:r>
              <a:rPr lang="en-US" dirty="0"/>
              <a:t>These data points are produced by 3D scanners which measure a large number of points on the external surface of the objects around them.  It can also be thought as  collection of points that represent a 3D shape or feature.</a:t>
            </a:r>
          </a:p>
        </p:txBody>
      </p:sp>
    </p:spTree>
    <p:extLst>
      <p:ext uri="{BB962C8B-B14F-4D97-AF65-F5344CB8AC3E}">
        <p14:creationId xmlns:p14="http://schemas.microsoft.com/office/powerpoint/2010/main" val="4145408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4BE9C8-3410-46BE-8291-B9975B8C2443}"/>
              </a:ext>
            </a:extLst>
          </p:cNvPr>
          <p:cNvSpPr>
            <a:spLocks noGrp="1"/>
          </p:cNvSpPr>
          <p:nvPr>
            <p:ph type="title"/>
          </p:nvPr>
        </p:nvSpPr>
        <p:spPr>
          <a:xfrm>
            <a:off x="1097280" y="286603"/>
            <a:ext cx="2961800" cy="2111477"/>
          </a:xfrm>
        </p:spPr>
        <p:txBody>
          <a:bodyPr>
            <a:normAutofit/>
          </a:bodyPr>
          <a:lstStyle/>
          <a:p>
            <a:r>
              <a:rPr lang="en-US" sz="3400" dirty="0"/>
              <a:t>Coordinate Transformations</a:t>
            </a:r>
          </a:p>
        </p:txBody>
      </p:sp>
      <p:pic>
        <p:nvPicPr>
          <p:cNvPr id="10" name="图片 3">
            <a:extLst>
              <a:ext uri="{FF2B5EF4-FFF2-40B4-BE49-F238E27FC236}">
                <a16:creationId xmlns:a16="http://schemas.microsoft.com/office/drawing/2014/main" id="{0F775C9B-0FD2-410F-86B9-59DE58837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280" y="643467"/>
            <a:ext cx="6729842" cy="5047382"/>
          </a:xfrm>
          <a:prstGeom prst="rect">
            <a:avLst/>
          </a:prstGeom>
        </p:spPr>
      </p:pic>
      <p:sp>
        <p:nvSpPr>
          <p:cNvPr id="33" name="Rectangle 27">
            <a:extLst>
              <a:ext uri="{FF2B5EF4-FFF2-40B4-BE49-F238E27FC236}">
                <a16:creationId xmlns:a16="http://schemas.microsoft.com/office/drawing/2014/main" id="{77C34054-98F8-4229-885E-04C52596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29">
            <a:extLst>
              <a:ext uri="{FF2B5EF4-FFF2-40B4-BE49-F238E27FC236}">
                <a16:creationId xmlns:a16="http://schemas.microsoft.com/office/drawing/2014/main" id="{22AAB964-B835-4B93-A1F3-4A30D1F3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1C057B91-05C6-48FC-90BF-14D45FFB18B4}"/>
              </a:ext>
            </a:extLst>
          </p:cNvPr>
          <p:cNvGraphicFramePr>
            <a:graphicFrameLocks noGrp="1"/>
          </p:cNvGraphicFramePr>
          <p:nvPr>
            <p:ph idx="1"/>
            <p:extLst>
              <p:ext uri="{D42A27DB-BD31-4B8C-83A1-F6EECF244321}">
                <p14:modId xmlns:p14="http://schemas.microsoft.com/office/powerpoint/2010/main" val="739584653"/>
              </p:ext>
            </p:extLst>
          </p:nvPr>
        </p:nvGraphicFramePr>
        <p:xfrm>
          <a:off x="1076432" y="2398080"/>
          <a:ext cx="2944817" cy="3471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856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0DCD-9350-4CF1-BC56-5975B20C9DDF}"/>
              </a:ext>
            </a:extLst>
          </p:cNvPr>
          <p:cNvSpPr>
            <a:spLocks noGrp="1"/>
          </p:cNvSpPr>
          <p:nvPr>
            <p:ph type="title"/>
          </p:nvPr>
        </p:nvSpPr>
        <p:spPr>
          <a:xfrm>
            <a:off x="1097280" y="286603"/>
            <a:ext cx="10058400" cy="1450757"/>
          </a:xfrm>
        </p:spPr>
        <p:txBody>
          <a:bodyPr/>
          <a:lstStyle/>
          <a:p>
            <a:r>
              <a:rPr lang="en-US" dirty="0"/>
              <a:t>Mathematics: Coordinate Transformation</a:t>
            </a:r>
            <a:br>
              <a:rPr lang="en-US" dirty="0"/>
            </a:br>
            <a:r>
              <a:rPr lang="en-US" dirty="0"/>
              <a:t>LLA to ECEF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FE90DE-EF19-466F-897F-532CFD3C4A83}"/>
                  </a:ext>
                </a:extLst>
              </p:cNvPr>
              <p:cNvSpPr>
                <a:spLocks noGrp="1"/>
              </p:cNvSpPr>
              <p:nvPr>
                <p:ph idx="1"/>
              </p:nvPr>
            </p:nvSpPr>
            <p:spPr>
              <a:xfrm>
                <a:off x="1097280" y="1845734"/>
                <a:ext cx="10058400" cy="4023360"/>
              </a:xfrm>
            </p:spPr>
            <p:txBody>
              <a:bodyPr>
                <a:normAutofit fontScale="92500" lnSpcReduction="20000"/>
              </a:bodyPr>
              <a:lstStyle/>
              <a:p>
                <a:r>
                  <a:rPr lang="en-US" dirty="0"/>
                  <a:t>Calculate ellipsoid flattening f.</a:t>
                </a:r>
              </a:p>
              <a:p>
                <a:pPr lvl="1"/>
                <a:r>
                  <a:rPr lang="en-US" dirty="0"/>
                  <a:t>𝑓=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𝑏</m:t>
                        </m:r>
                      </m:num>
                      <m:den>
                        <m:r>
                          <a:rPr lang="en-US" b="0" i="1" dirty="0" smtClean="0">
                            <a:latin typeface="Cambria Math" panose="02040503050406030204" pitchFamily="18" charset="0"/>
                          </a:rPr>
                          <m:t>𝑎</m:t>
                        </m:r>
                      </m:den>
                    </m:f>
                  </m:oMath>
                </a14:m>
                <a:endParaRPr lang="en-US" dirty="0"/>
              </a:p>
              <a:p>
                <a:r>
                  <a:rPr lang="en-US" dirty="0"/>
                  <a:t>Calculate eccentricity e.</a:t>
                </a:r>
              </a:p>
              <a:p>
                <a:pPr lvl="3"/>
                <a:r>
                  <a:rPr lang="en-US" dirty="0"/>
                  <a:t>𝑒= </a:t>
                </a:r>
                <a14:m>
                  <m:oMath xmlns:m="http://schemas.openxmlformats.org/officeDocument/2006/math">
                    <m:rad>
                      <m:radPr>
                        <m:degHide m:val="on"/>
                        <m:ctrlPr>
                          <a:rPr lang="en-US" i="1" dirty="0" smtClean="0">
                            <a:latin typeface="Cambria Math" panose="02040503050406030204" pitchFamily="18" charset="0"/>
                          </a:rPr>
                        </m:ctrlPr>
                      </m:radPr>
                      <m:deg/>
                      <m:e>
                        <m:r>
                          <m:rPr>
                            <m:nor/>
                          </m:rPr>
                          <a:rPr lang="en-US" dirty="0"/>
                          <m:t>(</m:t>
                        </m:r>
                        <m:r>
                          <m:rPr>
                            <m:nor/>
                          </m:rPr>
                          <a:rPr lang="en-US" dirty="0"/>
                          <m:t>𝑓</m:t>
                        </m:r>
                        <m:r>
                          <m:rPr>
                            <m:nor/>
                          </m:rPr>
                          <a:rPr lang="en-US" dirty="0"/>
                          <m:t>∗(2−</m:t>
                        </m:r>
                        <m:r>
                          <m:rPr>
                            <m:nor/>
                          </m:rPr>
                          <a:rPr lang="en-US" dirty="0"/>
                          <m:t>𝑓</m:t>
                        </m:r>
                        <m:r>
                          <m:rPr>
                            <m:nor/>
                          </m:rPr>
                          <a:rPr lang="en-US" dirty="0"/>
                          <m:t>))</m:t>
                        </m:r>
                      </m:e>
                    </m:rad>
                  </m:oMath>
                </a14:m>
                <a:endParaRPr lang="en-US" dirty="0"/>
              </a:p>
              <a:p>
                <a:r>
                  <a:rPr lang="en-US" dirty="0"/>
                  <a:t>Calculate the distance N from the surface to z- axis along ellipsoid normal as a function of 𝛷 (geodetic latitude):</a:t>
                </a:r>
              </a:p>
              <a:p>
                <a:pPr lvl="1"/>
                <a:r>
                  <a:rPr lang="en-US" dirty="0"/>
                  <a:t>𝑁(𝛷)=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num>
                      <m:den>
                        <m:rad>
                          <m:radPr>
                            <m:degHide m:val="on"/>
                            <m:ctrlPr>
                              <a:rPr lang="en-US" i="1" dirty="0">
                                <a:latin typeface="Cambria Math" panose="02040503050406030204" pitchFamily="18" charset="0"/>
                              </a:rPr>
                            </m:ctrlPr>
                          </m:radPr>
                          <m:deg/>
                          <m:e>
                            <m:r>
                              <m:rPr>
                                <m:nor/>
                              </m:rPr>
                              <a:rPr lang="en-US" dirty="0"/>
                              <m:t>(1−</m:t>
                            </m:r>
                            <m:r>
                              <m:rPr>
                                <m:nor/>
                              </m:rPr>
                              <a:rPr lang="en-US" dirty="0"/>
                              <m:t>𝑒</m:t>
                            </m:r>
                            <m:r>
                              <m:rPr>
                                <m:nor/>
                              </m:rPr>
                              <a:rPr lang="en-US" dirty="0"/>
                              <m:t>^2 〖</m:t>
                            </m:r>
                            <m:r>
                              <m:rPr>
                                <m:nor/>
                              </m:rPr>
                              <a:rPr lang="en-US" dirty="0"/>
                              <m:t>𝑠𝑖𝑛</m:t>
                            </m:r>
                            <m:r>
                              <m:rPr>
                                <m:nor/>
                              </m:rPr>
                              <a:rPr lang="en-US" dirty="0"/>
                              <m:t>〗^2 (</m:t>
                            </m:r>
                            <m:r>
                              <m:rPr>
                                <m:nor/>
                              </m:rPr>
                              <a:rPr lang="en-US" dirty="0"/>
                              <m:t>𝛷</m:t>
                            </m:r>
                            <m:r>
                              <m:rPr>
                                <m:nor/>
                              </m:rPr>
                              <a:rPr lang="en-US" dirty="0"/>
                              <m:t>))</m:t>
                            </m:r>
                          </m:e>
                        </m:rad>
                      </m:den>
                    </m:f>
                  </m:oMath>
                </a14:m>
                <a:endParaRPr lang="en-US" dirty="0"/>
              </a:p>
              <a:p>
                <a:endParaRPr lang="en-US" dirty="0"/>
              </a:p>
              <a:p>
                <a:r>
                  <a:rPr lang="en-US" dirty="0"/>
                  <a:t>The ECEF coordinates X, Y and Z can be calculated from:</a:t>
                </a:r>
              </a:p>
              <a:p>
                <a:pPr lvl="1"/>
                <a:r>
                  <a:rPr lang="en-US" dirty="0"/>
                  <a:t>𝑋=(ℎ+𝑁(𝛷))  cos⁡(𝜆)  cos⁡(𝛷)</a:t>
                </a:r>
              </a:p>
              <a:p>
                <a:pPr lvl="1"/>
                <a:r>
                  <a:rPr lang="en-US" dirty="0"/>
                  <a:t>𝑌=(ℎ+𝑁(𝛷))  cos⁡(𝜆)  sin⁡(𝛷)</a:t>
                </a:r>
              </a:p>
              <a:p>
                <a:pPr lvl="1"/>
                <a:r>
                  <a:rPr lang="en-US" dirty="0"/>
                  <a:t>𝑍=(ℎ+(1−𝑒^2)𝑁(𝛷))  sin⁡(𝜆)</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0EFE90DE-EF19-466F-897F-532CFD3C4A83}"/>
                  </a:ext>
                </a:extLst>
              </p:cNvPr>
              <p:cNvSpPr>
                <a:spLocks noGrp="1" noRot="1" noChangeAspect="1" noMove="1" noResize="1" noEditPoints="1" noAdjustHandles="1" noChangeArrowheads="1" noChangeShapeType="1" noTextEdit="1"/>
              </p:cNvSpPr>
              <p:nvPr>
                <p:ph idx="1"/>
              </p:nvPr>
            </p:nvSpPr>
            <p:spPr>
              <a:xfrm>
                <a:off x="1097280" y="1845734"/>
                <a:ext cx="10058400" cy="4023360"/>
              </a:xfrm>
              <a:blipFill>
                <a:blip r:embed="rId2"/>
                <a:stretch>
                  <a:fillRect l="-545" t="-2576" r="-1515"/>
                </a:stretch>
              </a:blipFill>
            </p:spPr>
            <p:txBody>
              <a:bodyPr/>
              <a:lstStyle/>
              <a:p>
                <a:r>
                  <a:rPr lang="en-US">
                    <a:noFill/>
                  </a:rPr>
                  <a:t> </a:t>
                </a:r>
              </a:p>
            </p:txBody>
          </p:sp>
        </mc:Fallback>
      </mc:AlternateContent>
    </p:spTree>
    <p:extLst>
      <p:ext uri="{BB962C8B-B14F-4D97-AF65-F5344CB8AC3E}">
        <p14:creationId xmlns:p14="http://schemas.microsoft.com/office/powerpoint/2010/main" val="1637637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245F8-1715-4D9A-B0C9-708974D69FCD}"/>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Code Snippet : LLA to ECEF</a:t>
            </a:r>
          </a:p>
        </p:txBody>
      </p:sp>
      <p:pic>
        <p:nvPicPr>
          <p:cNvPr id="24" name="Content Placeholder 3">
            <a:extLst>
              <a:ext uri="{FF2B5EF4-FFF2-40B4-BE49-F238E27FC236}">
                <a16:creationId xmlns:a16="http://schemas.microsoft.com/office/drawing/2014/main" id="{5256E0D7-8A3A-400F-944D-203FB7505F48}"/>
              </a:ext>
            </a:extLst>
          </p:cNvPr>
          <p:cNvPicPr>
            <a:picLocks noChangeAspect="1"/>
          </p:cNvPicPr>
          <p:nvPr/>
        </p:nvPicPr>
        <p:blipFill rotWithShape="1">
          <a:blip r:embed="rId2"/>
          <a:srcRect r="26538"/>
          <a:stretch/>
        </p:blipFill>
        <p:spPr>
          <a:xfrm>
            <a:off x="633999" y="640081"/>
            <a:ext cx="6909801" cy="5314406"/>
          </a:xfrm>
          <a:prstGeom prst="rect">
            <a:avLst/>
          </a:prstGeom>
        </p:spPr>
      </p:pic>
      <p:cxnSp>
        <p:nvCxnSpPr>
          <p:cNvPr id="31" name="Straight Connector 3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559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1D0D-5464-4962-A1B8-97CD169ECFDA}"/>
              </a:ext>
            </a:extLst>
          </p:cNvPr>
          <p:cNvSpPr>
            <a:spLocks noGrp="1"/>
          </p:cNvSpPr>
          <p:nvPr>
            <p:ph type="title"/>
          </p:nvPr>
        </p:nvSpPr>
        <p:spPr/>
        <p:txBody>
          <a:bodyPr/>
          <a:lstStyle/>
          <a:p>
            <a:r>
              <a:rPr lang="en-US" dirty="0"/>
              <a:t>Mathematics: Coordinate Transformation</a:t>
            </a:r>
            <a:br>
              <a:rPr lang="en-US" dirty="0"/>
            </a:br>
            <a:r>
              <a:rPr lang="en-US" dirty="0"/>
              <a:t>ECEF to ENU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BB35A-525C-439B-9F74-377475D0B8D4}"/>
                  </a:ext>
                </a:extLst>
              </p:cNvPr>
              <p:cNvSpPr>
                <a:spLocks noGrp="1"/>
              </p:cNvSpPr>
              <p:nvPr>
                <p:ph idx="1"/>
              </p:nvPr>
            </p:nvSpPr>
            <p:spPr/>
            <p:txBody>
              <a:bodyPr>
                <a:normAutofit fontScale="70000" lnSpcReduction="20000"/>
              </a:bodyPr>
              <a:lstStyle/>
              <a:p>
                <a:r>
                  <a:rPr lang="en-US" dirty="0"/>
                  <a:t>With given origin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𝑜</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𝑜</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r>
                      <a:rPr lang="en-US" i="1">
                        <a:latin typeface="Cambria Math" panose="02040503050406030204" pitchFamily="18" charset="0"/>
                      </a:rPr>
                      <m:t>)</m:t>
                    </m:r>
                  </m:oMath>
                </a14:m>
                <a:r>
                  <a:rPr lang="en-US" dirty="0"/>
                  <a:t>, the location of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𝑍</m:t>
                        </m:r>
                      </m:e>
                    </m:d>
                  </m:oMath>
                </a14:m>
                <a:r>
                  <a:rPr lang="en-US" dirty="0"/>
                  <a:t> in East North Up Coordinate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𝑢</m:t>
                        </m:r>
                      </m:e>
                    </m:d>
                  </m:oMath>
                </a14:m>
                <a:r>
                  <a:rPr lang="en-US" dirty="0"/>
                  <a:t> is: </a:t>
                </a:r>
              </a:p>
              <a:p>
                <a:pPr algn="ctr"/>
                <a:endParaRPr lang="en-IN" i="1" dirty="0">
                  <a:latin typeface="Cambria Math" panose="02040503050406030204" pitchFamily="18" charset="0"/>
                </a:endParaRPr>
              </a:p>
              <a:p>
                <a:pPr algn="ct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𝑢</m:t>
                        </m:r>
                      </m:e>
                    </m:d>
                    <m:r>
                      <a:rPr lang="en-US">
                        <a:latin typeface="Cambria Math" panose="02040503050406030204" pitchFamily="18" charset="0"/>
                      </a:rPr>
                      <m:t>=</m:t>
                    </m:r>
                    <m:r>
                      <a:rPr lang="en-US" i="1">
                        <a:latin typeface="Cambria Math" panose="02040503050406030204" pitchFamily="18" charset="0"/>
                      </a:rPr>
                      <m:t>𝑅</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𝑍</m:t>
                        </m:r>
                      </m:e>
                    </m:d>
                    <m:r>
                      <a:rPr lang="en-US">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𝑜</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𝑜</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𝑜</m:t>
                        </m:r>
                      </m:sub>
                    </m:sSub>
                    <m:r>
                      <a:rPr lang="en-US" i="1">
                        <a:latin typeface="Cambria Math" panose="02040503050406030204" pitchFamily="18" charset="0"/>
                      </a:rPr>
                      <m:t>)</m:t>
                    </m:r>
                    <m:r>
                      <a:rPr lang="en-US">
                        <a:latin typeface="Cambria Math" panose="02040503050406030204" pitchFamily="18" charset="0"/>
                      </a:rPr>
                      <m:t>)</m:t>
                    </m:r>
                  </m:oMath>
                </a14:m>
                <a:endParaRPr lang="en-US" dirty="0"/>
              </a:p>
              <a:p>
                <a:endParaRPr lang="en-US" dirty="0"/>
              </a:p>
              <a:p>
                <a:r>
                  <a:rPr lang="en-US" dirty="0"/>
                  <a:t>Where </a:t>
                </a:r>
                <a:r>
                  <a:rPr lang="en-US" i="1" dirty="0"/>
                  <a:t>R</a:t>
                </a:r>
                <a:r>
                  <a:rPr lang="en-US" dirty="0"/>
                  <a:t> is the rotation matrix:</a:t>
                </a:r>
              </a:p>
              <a:p>
                <a:pPr algn="ct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m:t>
                          </m:r>
                          <m:r>
                            <m:rPr>
                              <m:sty m:val="p"/>
                            </m:rPr>
                            <a:rPr lang="en-US">
                              <a:latin typeface="Cambria Math" panose="02040503050406030204" pitchFamily="18" charset="0"/>
                            </a:rPr>
                            <m:t>sin</m:t>
                          </m:r>
                          <m:r>
                            <a:rPr lang="en-US" i="1">
                              <a:latin typeface="Cambria Math" panose="02040503050406030204" pitchFamily="18" charset="0"/>
                            </a:rPr>
                            <m:t>⁡(</m:t>
                          </m:r>
                          <m:r>
                            <a:rPr lang="el-GR" i="1">
                              <a:latin typeface="Cambria Math" panose="02040503050406030204" pitchFamily="18" charset="0"/>
                            </a:rPr>
                            <m:t>𝛷</m:t>
                          </m:r>
                          <m:r>
                            <a:rPr lang="en-US" i="1">
                              <a:latin typeface="Cambria Math" panose="02040503050406030204" pitchFamily="18" charset="0"/>
                            </a:rPr>
                            <m:t>)</m:t>
                          </m:r>
                        </m:e>
                        <m:e>
                          <m:r>
                            <m:rPr>
                              <m:sty m:val="p"/>
                            </m:rPr>
                            <a:rPr lang="en-US">
                              <a:latin typeface="Cambria Math" panose="02040503050406030204" pitchFamily="18" charset="0"/>
                            </a:rPr>
                            <m:t>cos</m:t>
                          </m:r>
                          <m:r>
                            <a:rPr lang="en-US" i="1">
                              <a:latin typeface="Cambria Math" panose="02040503050406030204" pitchFamily="18" charset="0"/>
                            </a:rPr>
                            <m:t>⁡(</m:t>
                          </m:r>
                          <m:r>
                            <a:rPr lang="el-GR" i="1">
                              <a:latin typeface="Cambria Math" panose="02040503050406030204" pitchFamily="18" charset="0"/>
                            </a:rPr>
                            <m:t>𝛷</m:t>
                          </m:r>
                          <m:r>
                            <a:rPr lang="en-US" i="1">
                              <a:latin typeface="Cambria Math" panose="02040503050406030204" pitchFamily="18" charset="0"/>
                            </a:rPr>
                            <m:t>)</m:t>
                          </m:r>
                        </m:e>
                      </m:mr>
                      <m:mr>
                        <m:e>
                          <m:r>
                            <a:rPr lang="en-US" i="1">
                              <a:latin typeface="Cambria Math" panose="02040503050406030204" pitchFamily="18" charset="0"/>
                            </a:rPr>
                            <m:t>0</m:t>
                          </m:r>
                        </m:e>
                        <m:e>
                          <m:r>
                            <m:rPr>
                              <m:sty m:val="p"/>
                            </m:rPr>
                            <a:rPr lang="en-US">
                              <a:latin typeface="Cambria Math" panose="02040503050406030204" pitchFamily="18" charset="0"/>
                            </a:rPr>
                            <m:t>cos</m:t>
                          </m:r>
                          <m:r>
                            <a:rPr lang="en-US" i="1">
                              <a:latin typeface="Cambria Math" panose="02040503050406030204" pitchFamily="18" charset="0"/>
                            </a:rPr>
                            <m:t>⁡(</m:t>
                          </m:r>
                          <m:r>
                            <a:rPr lang="el-GR" i="1">
                              <a:latin typeface="Cambria Math" panose="02040503050406030204" pitchFamily="18" charset="0"/>
                            </a:rPr>
                            <m:t>𝛷</m:t>
                          </m:r>
                          <m:r>
                            <a:rPr lang="en-US" i="1">
                              <a:latin typeface="Cambria Math" panose="02040503050406030204" pitchFamily="18" charset="0"/>
                            </a:rPr>
                            <m:t>)</m:t>
                          </m:r>
                        </m:e>
                        <m:e>
                          <m:r>
                            <a:rPr lang="en-US" i="1">
                              <a:latin typeface="Cambria Math" panose="02040503050406030204" pitchFamily="18" charset="0"/>
                            </a:rPr>
                            <m:t>𝑠𝑖𝑛</m:t>
                          </m:r>
                          <m:r>
                            <a:rPr lang="en-US" i="1">
                              <a:latin typeface="Cambria Math" panose="02040503050406030204" pitchFamily="18" charset="0"/>
                            </a:rPr>
                            <m:t>(</m:t>
                          </m:r>
                          <m:r>
                            <a:rPr lang="el-GR" i="1">
                              <a:latin typeface="Cambria Math" panose="02040503050406030204" pitchFamily="18" charset="0"/>
                            </a:rPr>
                            <m:t>𝛷</m:t>
                          </m:r>
                          <m:r>
                            <a:rPr lang="en-US" i="1">
                              <a:latin typeface="Cambria Math" panose="02040503050406030204" pitchFamily="18" charset="0"/>
                            </a:rPr>
                            <m:t>)</m:t>
                          </m:r>
                        </m:e>
                      </m:mr>
                    </m:m>
                    <m:r>
                      <a:rPr lang="en-US" dirty="0">
                        <a:latin typeface="Cambria Math" panose="02040503050406030204" pitchFamily="18" charset="0"/>
                        <a:ea typeface="Cambria Math" panose="02040503050406030204" pitchFamily="18" charset="0"/>
                      </a:rPr>
                      <m:t>∙</m:t>
                    </m:r>
                    <m:m>
                      <m:mPr>
                        <m:mcs>
                          <m:mc>
                            <m:mcPr>
                              <m:count m:val="3"/>
                              <m:mcJc m:val="center"/>
                            </m:mcPr>
                          </m:mc>
                        </m:mcs>
                        <m:ctrlPr>
                          <a:rPr lang="en-US" i="1" dirty="0">
                            <a:latin typeface="Cambria Math" panose="02040503050406030204" pitchFamily="18" charset="0"/>
                            <a:ea typeface="Cambria Math" panose="02040503050406030204" pitchFamily="18" charset="0"/>
                          </a:rPr>
                        </m:ctrlPr>
                      </m:mPr>
                      <m:mr>
                        <m:e>
                          <m:r>
                            <m:rPr>
                              <m:brk m:alnAt="7"/>
                            </m:rPr>
                            <a:rPr lang="en-US" i="1" dirty="0">
                              <a:latin typeface="Cambria Math" panose="02040503050406030204" pitchFamily="18" charset="0"/>
                              <a:ea typeface="Cambria Math" panose="02040503050406030204" pitchFamily="18" charset="0"/>
                            </a:rPr>
                            <m:t>−</m:t>
                          </m:r>
                          <m:r>
                            <m:rPr>
                              <m:sty m:val="p"/>
                              <m:brk m:alnAt="7"/>
                            </m:rPr>
                            <a:rPr lang="en-US" dirty="0">
                              <a:latin typeface="Cambria Math" panose="02040503050406030204" pitchFamily="18" charset="0"/>
                              <a:ea typeface="Cambria Math" panose="02040503050406030204" pitchFamily="18" charset="0"/>
                            </a:rPr>
                            <m:t>s</m:t>
                          </m:r>
                          <m:r>
                            <m:rPr>
                              <m:sty m:val="p"/>
                            </m:rPr>
                            <a:rPr lang="en-US" dirty="0">
                              <a:latin typeface="Cambria Math" panose="02040503050406030204" pitchFamily="18" charset="0"/>
                              <a:ea typeface="Cambria Math" panose="02040503050406030204" pitchFamily="18" charset="0"/>
                            </a:rPr>
                            <m:t>in</m:t>
                          </m:r>
                          <m:r>
                            <m:rPr>
                              <m:brk m:alnAt="7"/>
                            </m:rP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m:t>
                          </m:r>
                          <m:r>
                            <a:rPr lang="el-GR" i="1">
                              <a:latin typeface="Cambria Math" panose="02040503050406030204" pitchFamily="18" charset="0"/>
                            </a:rPr>
                            <m:t>𝜆</m:t>
                          </m:r>
                          <m:r>
                            <m:rPr>
                              <m:brk m:alnAt="7"/>
                            </m:rPr>
                            <a:rPr lang="en-US" i="1" dirty="0">
                              <a:latin typeface="Cambria Math" panose="02040503050406030204" pitchFamily="18" charset="0"/>
                              <a:ea typeface="Cambria Math" panose="02040503050406030204" pitchFamily="18" charset="0"/>
                            </a:rPr>
                            <m:t>)</m:t>
                          </m:r>
                        </m:e>
                        <m:e>
                          <m:r>
                            <m:rPr>
                              <m:sty m:val="p"/>
                            </m:rPr>
                            <a:rPr lang="en-US" dirty="0">
                              <a:latin typeface="Cambria Math" panose="02040503050406030204" pitchFamily="18" charset="0"/>
                              <a:ea typeface="Cambria Math" panose="02040503050406030204" pitchFamily="18" charset="0"/>
                            </a:rPr>
                            <m:t>cos</m:t>
                          </m:r>
                          <m:r>
                            <a:rPr lang="en-US" i="1" dirty="0">
                              <a:latin typeface="Cambria Math" panose="02040503050406030204" pitchFamily="18" charset="0"/>
                              <a:ea typeface="Cambria Math" panose="02040503050406030204" pitchFamily="18" charset="0"/>
                            </a:rPr>
                            <m:t>⁡(</m:t>
                          </m:r>
                          <m:r>
                            <a:rPr lang="el-GR" i="1">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e>
                        <m:e>
                          <m:r>
                            <a:rPr lang="en-US" i="1" dirty="0">
                              <a:latin typeface="Cambria Math" panose="02040503050406030204" pitchFamily="18" charset="0"/>
                              <a:ea typeface="Cambria Math" panose="02040503050406030204" pitchFamily="18" charset="0"/>
                            </a:rPr>
                            <m:t>0</m:t>
                          </m:r>
                        </m:e>
                      </m:mr>
                      <m:mr>
                        <m:e>
                          <m:r>
                            <m:rPr>
                              <m:sty m:val="p"/>
                            </m:rPr>
                            <a:rPr lang="en-US" dirty="0">
                              <a:latin typeface="Cambria Math" panose="02040503050406030204" pitchFamily="18" charset="0"/>
                              <a:ea typeface="Cambria Math" panose="02040503050406030204" pitchFamily="18" charset="0"/>
                            </a:rPr>
                            <m:t>cos</m:t>
                          </m:r>
                          <m:r>
                            <a:rPr lang="en-US" i="1" dirty="0">
                              <a:latin typeface="Cambria Math" panose="02040503050406030204" pitchFamily="18" charset="0"/>
                              <a:ea typeface="Cambria Math" panose="02040503050406030204" pitchFamily="18" charset="0"/>
                            </a:rPr>
                            <m:t>⁡(</m:t>
                          </m:r>
                          <m:r>
                            <a:rPr lang="el-GR" i="1">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e>
                        <m:e>
                          <m:r>
                            <m:rPr>
                              <m:sty m:val="p"/>
                            </m:rPr>
                            <a:rPr lang="en-US" dirty="0">
                              <a:latin typeface="Cambria Math" panose="02040503050406030204" pitchFamily="18" charset="0"/>
                              <a:ea typeface="Cambria Math" panose="02040503050406030204" pitchFamily="18" charset="0"/>
                            </a:rPr>
                            <m:t>sin</m:t>
                          </m:r>
                          <m:r>
                            <a:rPr lang="en-US" i="1" dirty="0">
                              <a:latin typeface="Cambria Math" panose="02040503050406030204" pitchFamily="18" charset="0"/>
                              <a:ea typeface="Cambria Math" panose="02040503050406030204" pitchFamily="18" charset="0"/>
                            </a:rPr>
                            <m:t>⁡(</m:t>
                          </m:r>
                          <m:r>
                            <a:rPr lang="el-GR" i="1">
                              <a:latin typeface="Cambria Math" panose="02040503050406030204" pitchFamily="18" charset="0"/>
                            </a:rPr>
                            <m:t>𝜆</m:t>
                          </m:r>
                          <m:r>
                            <a:rPr lang="en-US" i="1" dirty="0">
                              <a:latin typeface="Cambria Math" panose="02040503050406030204" pitchFamily="18" charset="0"/>
                              <a:ea typeface="Cambria Math" panose="02040503050406030204" pitchFamily="18" charset="0"/>
                            </a:rPr>
                            <m:t>)</m:t>
                          </m:r>
                        </m:e>
                        <m:e>
                          <m:r>
                            <a:rPr lang="en-US" i="1" dirty="0">
                              <a:latin typeface="Cambria Math" panose="02040503050406030204" pitchFamily="18" charset="0"/>
                              <a:ea typeface="Cambria Math" panose="02040503050406030204" pitchFamily="18" charset="0"/>
                            </a:rPr>
                            <m:t>0</m:t>
                          </m:r>
                        </m:e>
                      </m:mr>
                      <m:mr>
                        <m:e>
                          <m:r>
                            <a:rPr lang="en-US" i="1" dirty="0">
                              <a:latin typeface="Cambria Math" panose="02040503050406030204" pitchFamily="18" charset="0"/>
                              <a:ea typeface="Cambria Math" panose="02040503050406030204" pitchFamily="18" charset="0"/>
                            </a:rPr>
                            <m:t>0</m:t>
                          </m:r>
                        </m:e>
                        <m:e>
                          <m:r>
                            <a:rPr lang="en-US" i="1" dirty="0">
                              <a:latin typeface="Cambria Math" panose="02040503050406030204" pitchFamily="18" charset="0"/>
                              <a:ea typeface="Cambria Math" panose="02040503050406030204" pitchFamily="18" charset="0"/>
                            </a:rPr>
                            <m:t>0</m:t>
                          </m:r>
                        </m:e>
                        <m:e>
                          <m:r>
                            <a:rPr lang="en-US" i="1" dirty="0">
                              <a:latin typeface="Cambria Math" panose="02040503050406030204" pitchFamily="18" charset="0"/>
                              <a:ea typeface="Cambria Math" panose="02040503050406030204" pitchFamily="18" charset="0"/>
                            </a:rPr>
                            <m:t>1</m:t>
                          </m:r>
                        </m:e>
                      </m:mr>
                    </m:m>
                  </m:oMath>
                </a14:m>
                <a:endParaRPr lang="en-US" dirty="0"/>
              </a:p>
              <a:p>
                <a:endParaRPr lang="en-US" dirty="0"/>
              </a:p>
              <a:p>
                <a:r>
                  <a:rPr lang="en-US" dirty="0"/>
                  <a:t>So the whole transformation is:</a:t>
                </a:r>
              </a:p>
              <a:p>
                <a:pPr algn="ctr"/>
                <a:endParaRPr lang="en-US" i="1" dirty="0">
                  <a:latin typeface="Cambria Math" panose="02040503050406030204" pitchFamily="18" charset="0"/>
                </a:endParaRPr>
              </a:p>
              <a:p>
                <a:pPr algn="ctr"/>
                <a:r>
                  <a:rPr lang="en-US" i="1" dirty="0">
                    <a:latin typeface="Cambria Math" panose="02040503050406030204" pitchFamily="18" charset="0"/>
                  </a:rPr>
                  <a:t>\</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𝑢</m:t>
                        </m:r>
                      </m:e>
                    </m:d>
                    <m:r>
                      <a:rPr lang="en-US" i="1">
                        <a:latin typeface="Cambria Math" panose="02040503050406030204" pitchFamily="18" charset="0"/>
                      </a:rPr>
                      <m:t>=</m:t>
                    </m:r>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func>
                            <m:funcPr>
                              <m:ctrlPr>
                                <a:rPr lang="en-US" i="1">
                                  <a:latin typeface="Cambria Math" panose="02040503050406030204" pitchFamily="18" charset="0"/>
                                </a:rPr>
                              </m:ctrlPr>
                            </m:funcPr>
                            <m:fName>
                              <m:r>
                                <m:rPr>
                                  <m:sty m:val="p"/>
                                  <m:brk m:alnAt="7"/>
                                </m:rPr>
                                <a:rPr lang="en-US">
                                  <a:latin typeface="Cambria Math" panose="02040503050406030204" pitchFamily="18" charset="0"/>
                                </a:rPr>
                                <m:t>s</m:t>
                              </m:r>
                              <m:r>
                                <m:rPr>
                                  <m:sty m:val="p"/>
                                </m:rPr>
                                <a:rPr lang="en-US">
                                  <a:latin typeface="Cambria Math" panose="02040503050406030204" pitchFamily="18" charset="0"/>
                                </a:rPr>
                                <m:t>in</m:t>
                              </m:r>
                            </m:fName>
                            <m:e>
                              <m:d>
                                <m:dPr>
                                  <m:ctrlPr>
                                    <a:rPr lang="en-US" i="1">
                                      <a:latin typeface="Cambria Math" panose="02040503050406030204" pitchFamily="18" charset="0"/>
                                    </a:rPr>
                                  </m:ctrlPr>
                                </m:dPr>
                                <m:e>
                                  <m:r>
                                    <a:rPr lang="el-GR" i="1">
                                      <a:latin typeface="Cambria Math" panose="02040503050406030204" pitchFamily="18" charset="0"/>
                                    </a:rPr>
                                    <m:t>𝜆</m:t>
                                  </m:r>
                                </m:e>
                              </m:d>
                            </m:e>
                          </m:func>
                        </m:e>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l-GR" i="1">
                                      <a:latin typeface="Cambria Math" panose="02040503050406030204" pitchFamily="18" charset="0"/>
                                    </a:rPr>
                                    <m:t>𝜆</m:t>
                                  </m:r>
                                </m:e>
                              </m:d>
                            </m:e>
                          </m:func>
                        </m:e>
                        <m:e>
                          <m:r>
                            <a:rPr lang="en-US" i="1">
                              <a:latin typeface="Cambria Math" panose="02040503050406030204" pitchFamily="18" charset="0"/>
                            </a:rPr>
                            <m:t>0</m:t>
                          </m:r>
                        </m:e>
                      </m:mr>
                      <m:mr>
                        <m:e>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l-GR" i="1">
                                      <a:latin typeface="Cambria Math" panose="02040503050406030204" pitchFamily="18" charset="0"/>
                                    </a:rPr>
                                    <m:t>𝜆</m:t>
                                  </m:r>
                                </m:e>
                              </m:d>
                            </m:e>
                          </m:func>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l-GR" i="1">
                                      <a:latin typeface="Cambria Math" panose="02040503050406030204" pitchFamily="18" charset="0"/>
                                    </a:rPr>
                                    <m:t>𝛷</m:t>
                                  </m:r>
                                </m:e>
                              </m:d>
                            </m:e>
                          </m:func>
                        </m:e>
                        <m:e>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l-GR" i="1">
                                      <a:latin typeface="Cambria Math" panose="02040503050406030204" pitchFamily="18" charset="0"/>
                                    </a:rPr>
                                    <m:t>𝛷</m:t>
                                  </m:r>
                                </m:e>
                              </m:d>
                            </m:e>
                          </m:func>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l-GR" i="1">
                                      <a:latin typeface="Cambria Math" panose="02040503050406030204" pitchFamily="18" charset="0"/>
                                    </a:rPr>
                                    <m:t>𝜆</m:t>
                                  </m:r>
                                </m:e>
                              </m:d>
                            </m:e>
                          </m:func>
                        </m:e>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l-GR" i="1">
                                      <a:latin typeface="Cambria Math" panose="02040503050406030204" pitchFamily="18" charset="0"/>
                                    </a:rPr>
                                    <m:t>𝛷</m:t>
                                  </m:r>
                                </m:e>
                              </m:d>
                            </m:e>
                          </m:func>
                        </m:e>
                      </m:mr>
                      <m:mr>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l-GR" i="1">
                                      <a:latin typeface="Cambria Math" panose="02040503050406030204" pitchFamily="18" charset="0"/>
                                    </a:rPr>
                                    <m:t>𝛷</m:t>
                                  </m:r>
                                </m:e>
                              </m:d>
                            </m:e>
                          </m:func>
                          <m:r>
                            <m:rPr>
                              <m:sty m:val="p"/>
                            </m:rPr>
                            <a:rPr lang="en-US">
                              <a:latin typeface="Cambria Math" panose="02040503050406030204" pitchFamily="18" charset="0"/>
                            </a:rPr>
                            <m:t>cos</m:t>
                          </m:r>
                          <m:d>
                            <m:dPr>
                              <m:ctrlPr>
                                <a:rPr lang="en-US" i="1">
                                  <a:latin typeface="Cambria Math" panose="02040503050406030204" pitchFamily="18" charset="0"/>
                                </a:rPr>
                              </m:ctrlPr>
                            </m:dPr>
                            <m:e>
                              <m:r>
                                <a:rPr lang="el-GR" i="1">
                                  <a:latin typeface="Cambria Math" panose="02040503050406030204" pitchFamily="18" charset="0"/>
                                </a:rPr>
                                <m:t>𝜆</m:t>
                              </m:r>
                            </m:e>
                          </m:d>
                        </m:e>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l-GR" i="1">
                                      <a:latin typeface="Cambria Math" panose="02040503050406030204" pitchFamily="18" charset="0"/>
                                    </a:rPr>
                                    <m:t>𝛷</m:t>
                                  </m:r>
                                </m:e>
                              </m:d>
                            </m:e>
                          </m:func>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l-GR" i="1">
                                      <a:latin typeface="Cambria Math" panose="02040503050406030204" pitchFamily="18" charset="0"/>
                                    </a:rPr>
                                    <m:t>𝜆</m:t>
                                  </m:r>
                                </m:e>
                              </m:d>
                            </m:e>
                          </m:func>
                        </m:e>
                        <m:e>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r>
                                    <a:rPr lang="el-GR" i="1">
                                      <a:latin typeface="Cambria Math" panose="02040503050406030204" pitchFamily="18" charset="0"/>
                                    </a:rPr>
                                    <m:t>𝛷</m:t>
                                  </m:r>
                                </m:e>
                              </m:d>
                            </m:e>
                          </m:func>
                        </m:e>
                      </m:mr>
                    </m:m>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𝑋</m:t>
                              </m:r>
                            </m:e>
                          </m:mr>
                          <m:mr>
                            <m:e>
                              <m:r>
                                <a:rPr lang="en-US" i="1">
                                  <a:latin typeface="Cambria Math" panose="02040503050406030204" pitchFamily="18" charset="0"/>
                                  <a:ea typeface="Cambria Math" panose="02040503050406030204" pitchFamily="18" charset="0"/>
                                </a:rPr>
                                <m:t>𝑌</m:t>
                              </m:r>
                            </m:e>
                          </m:mr>
                          <m:mr>
                            <m:e>
                              <m:r>
                                <a:rPr lang="en-US" i="1">
                                  <a:latin typeface="Cambria Math" panose="02040503050406030204" pitchFamily="18" charset="0"/>
                                  <a:ea typeface="Cambria Math" panose="02040503050406030204" pitchFamily="18" charset="0"/>
                                </a:rPr>
                                <m:t>𝑍</m:t>
                              </m:r>
                            </m:e>
                          </m:mr>
                        </m:m>
                        <m:r>
                          <a:rPr lang="en-US" i="1">
                            <a:latin typeface="Cambria Math" panose="02040503050406030204" pitchFamily="18" charset="0"/>
                            <a:ea typeface="Cambria Math" panose="02040503050406030204" pitchFamily="18" charset="0"/>
                          </a:rPr>
                          <m:t>−</m:t>
                        </m:r>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𝑜</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𝑜</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𝑍</m:t>
                                  </m:r>
                                </m:e>
                                <m:sub>
                                  <m:r>
                                    <a:rPr lang="en-US" i="1">
                                      <a:latin typeface="Cambria Math" panose="02040503050406030204" pitchFamily="18" charset="0"/>
                                      <a:ea typeface="Cambria Math" panose="02040503050406030204" pitchFamily="18" charset="0"/>
                                    </a:rPr>
                                    <m:t>𝑜</m:t>
                                  </m:r>
                                </m:sub>
                              </m:sSub>
                            </m:e>
                          </m:mr>
                        </m:m>
                      </m:e>
                    </m:d>
                  </m:oMath>
                </a14:m>
                <a:endParaRPr lang="en-IN"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83ABB35A-525C-439B-9F74-377475D0B8D4}"/>
                  </a:ext>
                </a:extLst>
              </p:cNvPr>
              <p:cNvSpPr>
                <a:spLocks noGrp="1" noRot="1" noChangeAspect="1" noMove="1" noResize="1" noEditPoints="1" noAdjustHandles="1" noChangeArrowheads="1" noChangeShapeType="1" noTextEdit="1"/>
              </p:cNvSpPr>
              <p:nvPr>
                <p:ph idx="1"/>
              </p:nvPr>
            </p:nvSpPr>
            <p:spPr>
              <a:blipFill>
                <a:blip r:embed="rId2"/>
                <a:stretch>
                  <a:fillRect l="-182" t="-1667"/>
                </a:stretch>
              </a:blipFill>
            </p:spPr>
            <p:txBody>
              <a:bodyPr/>
              <a:lstStyle/>
              <a:p>
                <a:r>
                  <a:rPr lang="en-US">
                    <a:noFill/>
                  </a:rPr>
                  <a:t> </a:t>
                </a:r>
              </a:p>
            </p:txBody>
          </p:sp>
        </mc:Fallback>
      </mc:AlternateContent>
    </p:spTree>
    <p:extLst>
      <p:ext uri="{BB962C8B-B14F-4D97-AF65-F5344CB8AC3E}">
        <p14:creationId xmlns:p14="http://schemas.microsoft.com/office/powerpoint/2010/main" val="252147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8">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30">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5" name="Straight Connector 3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34">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245F8-1715-4D9A-B0C9-708974D69FC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Code Snippet : </a:t>
            </a:r>
            <a:r>
              <a:rPr lang="en-US" sz="6000">
                <a:solidFill>
                  <a:schemeClr val="tx1">
                    <a:lumMod val="85000"/>
                    <a:lumOff val="15000"/>
                  </a:schemeClr>
                </a:solidFill>
              </a:rPr>
              <a:t>ECEF to ENU</a:t>
            </a:r>
            <a:endParaRPr lang="en-US" sz="6000" dirty="0">
              <a:solidFill>
                <a:schemeClr val="tx1">
                  <a:lumMod val="85000"/>
                  <a:lumOff val="15000"/>
                </a:schemeClr>
              </a:solidFill>
            </a:endParaRPr>
          </a:p>
        </p:txBody>
      </p:sp>
      <p:pic>
        <p:nvPicPr>
          <p:cNvPr id="10" name="Content Placeholder 9">
            <a:extLst>
              <a:ext uri="{FF2B5EF4-FFF2-40B4-BE49-F238E27FC236}">
                <a16:creationId xmlns:a16="http://schemas.microsoft.com/office/drawing/2014/main" id="{5A07C522-93FF-441E-BBAF-7B05C7E185EB}"/>
              </a:ext>
            </a:extLst>
          </p:cNvPr>
          <p:cNvPicPr>
            <a:picLocks noGrp="1" noChangeAspect="1"/>
          </p:cNvPicPr>
          <p:nvPr>
            <p:ph idx="1"/>
          </p:nvPr>
        </p:nvPicPr>
        <p:blipFill rotWithShape="1">
          <a:blip r:embed="rId2"/>
          <a:srcRect r="14402" b="1"/>
          <a:stretch/>
        </p:blipFill>
        <p:spPr>
          <a:xfrm>
            <a:off x="635457" y="640080"/>
            <a:ext cx="10916463" cy="3602736"/>
          </a:xfrm>
          <a:prstGeom prst="rect">
            <a:avLst/>
          </a:prstGeom>
        </p:spPr>
      </p:pic>
      <p:cxnSp>
        <p:nvCxnSpPr>
          <p:cNvPr id="47" name="Straight Connector 36">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8" name="Rectangle 38">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54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10CA-C935-4B54-813C-84AA3F2C9332}"/>
              </a:ext>
            </a:extLst>
          </p:cNvPr>
          <p:cNvSpPr>
            <a:spLocks noGrp="1"/>
          </p:cNvSpPr>
          <p:nvPr>
            <p:ph type="title"/>
          </p:nvPr>
        </p:nvSpPr>
        <p:spPr/>
        <p:txBody>
          <a:bodyPr/>
          <a:lstStyle/>
          <a:p>
            <a:r>
              <a:rPr lang="en-US" dirty="0"/>
              <a:t>Mathematics: Coordinate Transformation</a:t>
            </a:r>
            <a:br>
              <a:rPr lang="en-US" dirty="0"/>
            </a:br>
            <a:r>
              <a:rPr lang="en-US" dirty="0"/>
              <a:t>ENU to Camera Coordinates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501CC4-2EDE-41BF-B078-CC315EC34294}"/>
                  </a:ext>
                </a:extLst>
              </p:cNvPr>
              <p:cNvSpPr>
                <a:spLocks noGrp="1"/>
              </p:cNvSpPr>
              <p:nvPr>
                <p:ph idx="1"/>
              </p:nvPr>
            </p:nvSpPr>
            <p:spPr/>
            <p:txBody>
              <a:bodyPr>
                <a:normAutofit lnSpcReduction="10000"/>
              </a:bodyPr>
              <a:lstStyle/>
              <a:p>
                <a:r>
                  <a:rPr lang="en-US" dirty="0"/>
                  <a:t>When our vehicle captures image, it also records camera unit quaternion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e>
                    </m:d>
                  </m:oMath>
                </a14:m>
                <a:r>
                  <a:rPr lang="en-US" dirty="0"/>
                  <a:t>, the orthogonal matrix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𝑞</m:t>
                        </m:r>
                      </m:sub>
                    </m:sSub>
                  </m:oMath>
                </a14:m>
                <a:r>
                  <a:rPr lang="en-US" dirty="0"/>
                  <a:t> is:</a:t>
                </a:r>
              </a:p>
              <a:p>
                <a:endParaRPr lang="en-US" dirty="0"/>
              </a:p>
              <a:p>
                <a:pPr algn="ct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𝑞</m:t>
                        </m:r>
                      </m:sub>
                    </m:sSub>
                    <m:r>
                      <a:rPr lang="en-US" i="1">
                        <a:latin typeface="Cambria Math" panose="02040503050406030204" pitchFamily="18" charset="0"/>
                      </a:rPr>
                      <m:t>=</m:t>
                    </m:r>
                    <m:m>
                      <m:mPr>
                        <m:mcs>
                          <m:mc>
                            <m:mcPr>
                              <m:count m:val="3"/>
                              <m:mcJc m:val="center"/>
                            </m:mcPr>
                          </m:mc>
                        </m:mcs>
                        <m:ctrlPr>
                          <a:rPr lang="en-US" i="1">
                            <a:latin typeface="Cambria Math" panose="02040503050406030204" pitchFamily="18" charset="0"/>
                          </a:rPr>
                        </m:ctrlPr>
                      </m:mPr>
                      <m:m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𝑎</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e>
                            <m:sup>
                              <m:r>
                                <a:rPr lang="en-US" i="1">
                                  <a:latin typeface="Cambria Math" panose="02040503050406030204" pitchFamily="18" charset="0"/>
                                </a:rPr>
                                <m:t>2</m:t>
                              </m:r>
                            </m:sup>
                          </m:sSup>
                        </m:e>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e>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e>
                      </m:mr>
                      <m:m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e>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𝑎</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e>
                            <m:sup>
                              <m:r>
                                <a:rPr lang="en-US" i="1">
                                  <a:latin typeface="Cambria Math" panose="02040503050406030204" pitchFamily="18" charset="0"/>
                                </a:rPr>
                                <m:t>2</m:t>
                              </m:r>
                            </m:sup>
                          </m:sSup>
                        </m:e>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𝑥</m:t>
                              </m:r>
                            </m:sub>
                          </m:sSub>
                        </m:e>
                      </m:mr>
                      <m:m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e>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𝑥</m:t>
                              </m:r>
                            </m:sub>
                          </m:sSub>
                        </m:e>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𝑠</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𝑎</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𝑦</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𝑧</m:t>
                                  </m:r>
                                </m:sub>
                              </m:sSub>
                            </m:e>
                            <m:sup>
                              <m:r>
                                <a:rPr lang="en-US" i="1">
                                  <a:latin typeface="Cambria Math" panose="02040503050406030204" pitchFamily="18" charset="0"/>
                                </a:rPr>
                                <m:t>2</m:t>
                              </m:r>
                            </m:sup>
                          </m:sSup>
                        </m:e>
                      </m:mr>
                    </m:m>
                    <m:r>
                      <a:rPr lang="en-US" i="1">
                        <a:latin typeface="Cambria Math" panose="02040503050406030204" pitchFamily="18" charset="0"/>
                      </a:rPr>
                      <m:t> </m:t>
                    </m:r>
                  </m:oMath>
                </a14:m>
                <a:endParaRPr lang="en-US" dirty="0"/>
              </a:p>
              <a:p>
                <a:endParaRPr lang="en-US" dirty="0"/>
              </a:p>
              <a:p>
                <a:r>
                  <a:rPr lang="en-US" dirty="0"/>
                  <a:t>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𝑞</m:t>
                        </m:r>
                      </m:sub>
                    </m:sSub>
                  </m:oMath>
                </a14:m>
                <a:r>
                  <a:rPr lang="en-US" dirty="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𝑒</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𝑢</m:t>
                        </m:r>
                      </m:e>
                    </m:d>
                  </m:oMath>
                </a14:m>
                <a:r>
                  <a:rPr lang="en-US" dirty="0"/>
                  <a:t> in camera coordinate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e>
                    </m:d>
                  </m:oMath>
                </a14:m>
                <a:r>
                  <a:rPr lang="en-US" dirty="0"/>
                  <a:t> is:</a:t>
                </a:r>
              </a:p>
              <a:p>
                <a:pPr algn="ctr"/>
                <a:endParaRPr lang="en-US" i="1" dirty="0">
                  <a:latin typeface="Cambria Math" panose="02040503050406030204" pitchFamily="18" charset="0"/>
                </a:endParaRPr>
              </a:p>
              <a:p>
                <a:pPr algn="ct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𝑞</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r>
                          <a:rPr lang="en-US" i="1">
                            <a:latin typeface="Cambria Math" panose="02040503050406030204" pitchFamily="18" charset="0"/>
                          </a:rPr>
                          <m:t>𝑢</m:t>
                        </m:r>
                      </m:e>
                    </m:d>
                  </m:oMath>
                </a14:m>
                <a:endParaRPr lang="en-IN"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5501CC4-2EDE-41BF-B078-CC315EC34294}"/>
                  </a:ext>
                </a:extLst>
              </p:cNvPr>
              <p:cNvSpPr>
                <a:spLocks noGrp="1" noRot="1" noChangeAspect="1" noMove="1" noResize="1" noEditPoints="1" noAdjustHandles="1" noChangeArrowheads="1" noChangeShapeType="1" noTextEdit="1"/>
              </p:cNvSpPr>
              <p:nvPr>
                <p:ph idx="1"/>
              </p:nvPr>
            </p:nvSpPr>
            <p:spPr>
              <a:blipFill>
                <a:blip r:embed="rId2"/>
                <a:stretch>
                  <a:fillRect l="-606" t="-1515"/>
                </a:stretch>
              </a:blipFill>
            </p:spPr>
            <p:txBody>
              <a:bodyPr/>
              <a:lstStyle/>
              <a:p>
                <a:r>
                  <a:rPr lang="en-US">
                    <a:noFill/>
                  </a:rPr>
                  <a:t> </a:t>
                </a:r>
              </a:p>
            </p:txBody>
          </p:sp>
        </mc:Fallback>
      </mc:AlternateContent>
    </p:spTree>
    <p:extLst>
      <p:ext uri="{BB962C8B-B14F-4D97-AF65-F5344CB8AC3E}">
        <p14:creationId xmlns:p14="http://schemas.microsoft.com/office/powerpoint/2010/main" val="250979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8E2099-601E-4CFA-BB03-A46CA6357FCF}"/>
              </a:ext>
            </a:extLst>
          </p:cNvPr>
          <p:cNvSpPr>
            <a:spLocks noGrp="1"/>
          </p:cNvSpPr>
          <p:nvPr>
            <p:ph type="title"/>
          </p:nvPr>
        </p:nvSpPr>
        <p:spPr>
          <a:xfrm>
            <a:off x="1097280" y="286603"/>
            <a:ext cx="10058400" cy="1450757"/>
          </a:xfrm>
        </p:spPr>
        <p:txBody>
          <a:bodyPr>
            <a:normAutofit/>
          </a:bodyPr>
          <a:lstStyle/>
          <a:p>
            <a:r>
              <a:rPr lang="en-US" dirty="0"/>
              <a:t>TEAM MEMBERS</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7522AB-4B6C-41C9-90FE-F1738E434E40}"/>
              </a:ext>
            </a:extLst>
          </p:cNvPr>
          <p:cNvSpPr>
            <a:spLocks noGrp="1"/>
          </p:cNvSpPr>
          <p:nvPr>
            <p:ph idx="1"/>
          </p:nvPr>
        </p:nvSpPr>
        <p:spPr>
          <a:xfrm>
            <a:off x="1097279" y="1845734"/>
            <a:ext cx="6454987" cy="4023360"/>
          </a:xfrm>
        </p:spPr>
        <p:txBody>
          <a:bodyPr>
            <a:normAutofit/>
          </a:bodyPr>
          <a:lstStyle/>
          <a:p>
            <a:r>
              <a:rPr lang="en-US" dirty="0"/>
              <a:t>Adarsh M V – A20424847</a:t>
            </a:r>
          </a:p>
          <a:p>
            <a:r>
              <a:rPr lang="en-US" dirty="0" err="1"/>
              <a:t>Harshitha</a:t>
            </a:r>
            <a:r>
              <a:rPr lang="en-US" dirty="0"/>
              <a:t> </a:t>
            </a:r>
            <a:r>
              <a:rPr lang="en-US" dirty="0" err="1"/>
              <a:t>Rangaswamy</a:t>
            </a:r>
            <a:r>
              <a:rPr lang="en-US" dirty="0"/>
              <a:t> – A20400223</a:t>
            </a:r>
          </a:p>
          <a:p>
            <a:r>
              <a:rPr lang="en-US" dirty="0" err="1"/>
              <a:t>Prerna</a:t>
            </a:r>
            <a:r>
              <a:rPr lang="en-US" dirty="0"/>
              <a:t> Kumari – A20428292</a:t>
            </a:r>
          </a:p>
          <a:p>
            <a:r>
              <a:rPr lang="en-US" dirty="0"/>
              <a:t>Rahul Hosmani – A20418527</a:t>
            </a:r>
          </a:p>
          <a:p>
            <a:br>
              <a:rPr lang="en-US" dirty="0"/>
            </a:br>
            <a:endParaRPr lang="en-US" dirty="0"/>
          </a:p>
          <a:p>
            <a:endParaRPr lang="en-US" dirty="0"/>
          </a:p>
        </p:txBody>
      </p:sp>
      <p:pic>
        <p:nvPicPr>
          <p:cNvPr id="7" name="Graphic 6" descr="Group">
            <a:extLst>
              <a:ext uri="{FF2B5EF4-FFF2-40B4-BE49-F238E27FC236}">
                <a16:creationId xmlns:a16="http://schemas.microsoft.com/office/drawing/2014/main" id="{21A6FFD4-E3A2-4FB9-AE4B-4433B8FBA1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570" y="2084269"/>
            <a:ext cx="3135109" cy="3135109"/>
          </a:xfrm>
          <a:prstGeom prst="rect">
            <a:avLst/>
          </a:prstGeom>
        </p:spPr>
      </p:pic>
      <p:sp>
        <p:nvSpPr>
          <p:cNvPr id="14" name="Rectangle 13">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8741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245F8-1715-4D9A-B0C9-708974D69FCD}"/>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400"/>
              <a:t>Code Snippet : ENU to Camera Coordinates</a:t>
            </a:r>
          </a:p>
        </p:txBody>
      </p:sp>
      <p:pic>
        <p:nvPicPr>
          <p:cNvPr id="8" name="Content Placeholder 4">
            <a:extLst>
              <a:ext uri="{FF2B5EF4-FFF2-40B4-BE49-F238E27FC236}">
                <a16:creationId xmlns:a16="http://schemas.microsoft.com/office/drawing/2014/main" id="{AE61405B-368D-4258-8715-83B17131DDCD}"/>
              </a:ext>
            </a:extLst>
          </p:cNvPr>
          <p:cNvPicPr>
            <a:picLocks noChangeAspect="1"/>
          </p:cNvPicPr>
          <p:nvPr/>
        </p:nvPicPr>
        <p:blipFill rotWithShape="1">
          <a:blip r:embed="rId2"/>
          <a:srcRect l="654" r="17149" b="-3"/>
          <a:stretch/>
        </p:blipFill>
        <p:spPr>
          <a:xfrm>
            <a:off x="633999" y="640081"/>
            <a:ext cx="6909801" cy="5314406"/>
          </a:xfrm>
          <a:prstGeom prst="rect">
            <a:avLst/>
          </a:prstGeom>
        </p:spPr>
      </p:pic>
      <p:cxnSp>
        <p:nvCxnSpPr>
          <p:cNvPr id="15" name="Straight Connector 14">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9022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DFB05-87D6-41E1-940B-505A2C4468AA}"/>
              </a:ext>
            </a:extLst>
          </p:cNvPr>
          <p:cNvSpPr>
            <a:spLocks noGrp="1"/>
          </p:cNvSpPr>
          <p:nvPr>
            <p:ph type="title"/>
          </p:nvPr>
        </p:nvSpPr>
        <p:spPr/>
        <p:txBody>
          <a:bodyPr>
            <a:normAutofit fontScale="90000"/>
          </a:bodyPr>
          <a:lstStyle/>
          <a:p>
            <a:r>
              <a:rPr lang="en-US" dirty="0"/>
              <a:t>Mathematics: Coordinate Transformation</a:t>
            </a:r>
            <a:br>
              <a:rPr lang="en-US" dirty="0"/>
            </a:br>
            <a:r>
              <a:rPr lang="en-US" dirty="0"/>
              <a:t>Camera Coordinates to Image Coordinates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E7BE17-6432-46BB-8EFF-6DAAF41404D5}"/>
                  </a:ext>
                </a:extLst>
              </p:cNvPr>
              <p:cNvSpPr>
                <a:spLocks noGrp="1"/>
              </p:cNvSpPr>
              <p:nvPr>
                <p:ph idx="1"/>
              </p:nvPr>
            </p:nvSpPr>
            <p:spPr/>
            <p:txBody>
              <a:bodyPr/>
              <a:lstStyle/>
              <a:p>
                <a:r>
                  <a:rPr lang="en-US" dirty="0"/>
                  <a:t>For example, given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oMath>
                </a14:m>
                <a:r>
                  <a:rPr lang="en-US" dirty="0"/>
                  <a:t> in camera coordinate, if z&gt;0, z&gt;|x| and z&gt;|y|, then this point belongs to “front” face.  </a:t>
                </a:r>
              </a:p>
              <a:p>
                <a:endParaRPr lang="en-US" dirty="0"/>
              </a:p>
              <a:p>
                <a:r>
                  <a:rPr lang="en-US" dirty="0"/>
                  <a:t>The pixel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oMath>
                </a14:m>
                <a:r>
                  <a:rPr lang="en-US" dirty="0"/>
                  <a:t> which this point projects on front cube image with resolution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𝑠</m:t>
                        </m:r>
                      </m:sub>
                    </m:sSub>
                  </m:oMath>
                </a14:m>
                <a:r>
                  <a:rPr lang="en-US" dirty="0"/>
                  <a:t> is:</a:t>
                </a:r>
                <a:br>
                  <a:rPr lang="en-US" dirty="0"/>
                </a:br>
                <a:endParaRPr lang="en-US" dirty="0"/>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𝑦</m:t>
                        </m:r>
                      </m:num>
                      <m:den>
                        <m:r>
                          <a:rPr lang="en-US" i="1">
                            <a:latin typeface="Cambria Math" panose="02040503050406030204" pitchFamily="18" charset="0"/>
                          </a:rPr>
                          <m:t>𝑧</m:t>
                        </m:r>
                      </m:den>
                    </m:f>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e>
                    </m:d>
                  </m:oMath>
                </a14:m>
                <a:endParaRPr lang="en-US" dirty="0"/>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num>
                      <m:den>
                        <m:r>
                          <a:rPr lang="en-US" i="1">
                            <a:latin typeface="Cambria Math" panose="02040503050406030204" pitchFamily="18" charset="0"/>
                          </a:rPr>
                          <m:t>𝑧</m:t>
                        </m:r>
                      </m:den>
                    </m:f>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e>
                    </m:d>
                  </m:oMath>
                </a14:m>
                <a:endParaRPr lang="en-US" dirty="0"/>
              </a:p>
              <a:p>
                <a:pPr algn="ctr"/>
                <a:endParaRPr lang="en-US" dirty="0"/>
              </a:p>
              <a:p>
                <a:r>
                  <a:rPr lang="en-US" dirty="0"/>
                  <a:t>Notice that image coordinate is X-Y-re</a:t>
                </a:r>
                <a:r>
                  <a:rPr lang="en-US" altLang="zh-CN" dirty="0"/>
                  <a:t>versed with camera coordinate.</a:t>
                </a:r>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52E7BE17-6432-46BB-8EFF-6DAAF41404D5}"/>
                  </a:ext>
                </a:extLst>
              </p:cNvPr>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Tree>
    <p:extLst>
      <p:ext uri="{BB962C8B-B14F-4D97-AF65-F5344CB8AC3E}">
        <p14:creationId xmlns:p14="http://schemas.microsoft.com/office/powerpoint/2010/main" val="241710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7D059AC-3470-4BA5-82E3-D1570297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245F8-1715-4D9A-B0C9-708974D69FCD}"/>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6200" dirty="0">
                <a:solidFill>
                  <a:schemeClr val="tx1">
                    <a:lumMod val="85000"/>
                    <a:lumOff val="15000"/>
                  </a:schemeClr>
                </a:solidFill>
              </a:rPr>
              <a:t>Code Snippet : Camera Coordinates to Image Coordinates </a:t>
            </a:r>
          </a:p>
        </p:txBody>
      </p:sp>
      <p:pic>
        <p:nvPicPr>
          <p:cNvPr id="5" name="Content Placeholder 4">
            <a:extLst>
              <a:ext uri="{FF2B5EF4-FFF2-40B4-BE49-F238E27FC236}">
                <a16:creationId xmlns:a16="http://schemas.microsoft.com/office/drawing/2014/main" id="{8F6CDF80-D362-4F72-9109-4B890FCE98AE}"/>
              </a:ext>
            </a:extLst>
          </p:cNvPr>
          <p:cNvPicPr>
            <a:picLocks noGrp="1" noChangeAspect="1"/>
          </p:cNvPicPr>
          <p:nvPr>
            <p:ph idx="1"/>
          </p:nvPr>
        </p:nvPicPr>
        <p:blipFill rotWithShape="1">
          <a:blip r:embed="rId2"/>
          <a:srcRect l="7" r="14031"/>
          <a:stretch/>
        </p:blipFill>
        <p:spPr>
          <a:xfrm>
            <a:off x="633999" y="620720"/>
            <a:ext cx="4001315" cy="5086933"/>
          </a:xfrm>
          <a:prstGeom prst="rect">
            <a:avLst/>
          </a:prstGeom>
        </p:spPr>
      </p:pic>
      <p:cxnSp>
        <p:nvCxnSpPr>
          <p:cNvPr id="18" name="Straight Connector 17">
            <a:extLst>
              <a:ext uri="{FF2B5EF4-FFF2-40B4-BE49-F238E27FC236}">
                <a16:creationId xmlns:a16="http://schemas.microsoft.com/office/drawing/2014/main" id="{F075D09A-FF42-4BFF-AC74-BFB1C6A4E4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F10DB11-2231-4DE8-9179-3414D9F6C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1">
            <a:extLst>
              <a:ext uri="{FF2B5EF4-FFF2-40B4-BE49-F238E27FC236}">
                <a16:creationId xmlns:a16="http://schemas.microsoft.com/office/drawing/2014/main" id="{E691284A-2CC7-41DB-ADDC-4B9D104DD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67228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8" name="Straight Connector 5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C4292C-7752-43EE-8674-37FFD68FB855}"/>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5100">
                <a:solidFill>
                  <a:schemeClr val="tx1">
                    <a:lumMod val="85000"/>
                    <a:lumOff val="15000"/>
                  </a:schemeClr>
                </a:solidFill>
              </a:rPr>
              <a:t>Point Cloud Visualization using MeshLab</a:t>
            </a:r>
          </a:p>
        </p:txBody>
      </p:sp>
      <p:pic>
        <p:nvPicPr>
          <p:cNvPr id="6" name="Picture 5">
            <a:extLst>
              <a:ext uri="{FF2B5EF4-FFF2-40B4-BE49-F238E27FC236}">
                <a16:creationId xmlns:a16="http://schemas.microsoft.com/office/drawing/2014/main" id="{C2B16761-E056-4273-A2C6-D58CD98D0C55}"/>
              </a:ext>
            </a:extLst>
          </p:cNvPr>
          <p:cNvPicPr>
            <a:picLocks noChangeAspect="1"/>
          </p:cNvPicPr>
          <p:nvPr/>
        </p:nvPicPr>
        <p:blipFill rotWithShape="1">
          <a:blip r:embed="rId2"/>
          <a:srcRect t="25071" r="-1" b="18754"/>
          <a:stretch/>
        </p:blipFill>
        <p:spPr>
          <a:xfrm>
            <a:off x="635457" y="640080"/>
            <a:ext cx="10916463" cy="3602736"/>
          </a:xfrm>
          <a:prstGeom prst="rect">
            <a:avLst/>
          </a:prstGeom>
        </p:spPr>
      </p:pic>
      <p:cxnSp>
        <p:nvCxnSpPr>
          <p:cNvPr id="62" name="Straight Connector 6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Rectangle 65">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3227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6B402-876F-4132-B486-D93BF87BAA34}"/>
              </a:ext>
            </a:extLst>
          </p:cNvPr>
          <p:cNvSpPr>
            <a:spLocks noGrp="1"/>
          </p:cNvSpPr>
          <p:nvPr>
            <p:ph type="title"/>
          </p:nvPr>
        </p:nvSpPr>
        <p:spPr>
          <a:xfrm>
            <a:off x="965200" y="3843670"/>
            <a:ext cx="4809068" cy="2033446"/>
          </a:xfrm>
        </p:spPr>
        <p:txBody>
          <a:bodyPr anchor="t">
            <a:normAutofit/>
          </a:bodyPr>
          <a:lstStyle/>
          <a:p>
            <a:r>
              <a:rPr lang="en-US"/>
              <a:t>Perspective Images</a:t>
            </a:r>
            <a:endParaRPr lang="en-US" dirty="0"/>
          </a:p>
        </p:txBody>
      </p:sp>
      <p:pic>
        <p:nvPicPr>
          <p:cNvPr id="9" name="Picture 8">
            <a:extLst>
              <a:ext uri="{FF2B5EF4-FFF2-40B4-BE49-F238E27FC236}">
                <a16:creationId xmlns:a16="http://schemas.microsoft.com/office/drawing/2014/main" id="{7D1B670A-F8CD-490D-8893-E2D67565F2C6}"/>
              </a:ext>
            </a:extLst>
          </p:cNvPr>
          <p:cNvPicPr>
            <a:picLocks noChangeAspect="1"/>
          </p:cNvPicPr>
          <p:nvPr/>
        </p:nvPicPr>
        <p:blipFill>
          <a:blip r:embed="rId2"/>
          <a:stretch>
            <a:fillRect/>
          </a:stretch>
        </p:blipFill>
        <p:spPr>
          <a:xfrm>
            <a:off x="965200" y="790221"/>
            <a:ext cx="2441169" cy="2441169"/>
          </a:xfrm>
          <a:prstGeom prst="rect">
            <a:avLst/>
          </a:prstGeom>
        </p:spPr>
      </p:pic>
      <p:pic>
        <p:nvPicPr>
          <p:cNvPr id="11" name="Picture 10">
            <a:extLst>
              <a:ext uri="{FF2B5EF4-FFF2-40B4-BE49-F238E27FC236}">
                <a16:creationId xmlns:a16="http://schemas.microsoft.com/office/drawing/2014/main" id="{EAF7B756-B9C7-4D47-96D9-0187BC440BA9}"/>
              </a:ext>
            </a:extLst>
          </p:cNvPr>
          <p:cNvPicPr>
            <a:picLocks noChangeAspect="1"/>
          </p:cNvPicPr>
          <p:nvPr/>
        </p:nvPicPr>
        <p:blipFill>
          <a:blip r:embed="rId3"/>
          <a:stretch>
            <a:fillRect/>
          </a:stretch>
        </p:blipFill>
        <p:spPr>
          <a:xfrm>
            <a:off x="3552926" y="780401"/>
            <a:ext cx="2455480" cy="2455480"/>
          </a:xfrm>
          <a:prstGeom prst="rect">
            <a:avLst/>
          </a:prstGeom>
        </p:spPr>
      </p:pic>
      <p:pic>
        <p:nvPicPr>
          <p:cNvPr id="7" name="Picture 6">
            <a:extLst>
              <a:ext uri="{FF2B5EF4-FFF2-40B4-BE49-F238E27FC236}">
                <a16:creationId xmlns:a16="http://schemas.microsoft.com/office/drawing/2014/main" id="{8A526C18-3FCC-4CC3-B17A-C6FFECBF90AA}"/>
              </a:ext>
            </a:extLst>
          </p:cNvPr>
          <p:cNvPicPr>
            <a:picLocks noChangeAspect="1"/>
          </p:cNvPicPr>
          <p:nvPr/>
        </p:nvPicPr>
        <p:blipFill>
          <a:blip r:embed="rId4"/>
          <a:stretch>
            <a:fillRect/>
          </a:stretch>
        </p:blipFill>
        <p:spPr>
          <a:xfrm>
            <a:off x="6154964" y="783118"/>
            <a:ext cx="2455479" cy="2455479"/>
          </a:xfrm>
          <a:prstGeom prst="rect">
            <a:avLst/>
          </a:prstGeom>
        </p:spPr>
      </p:pic>
      <p:pic>
        <p:nvPicPr>
          <p:cNvPr id="14" name="Content Placeholder 4">
            <a:extLst>
              <a:ext uri="{FF2B5EF4-FFF2-40B4-BE49-F238E27FC236}">
                <a16:creationId xmlns:a16="http://schemas.microsoft.com/office/drawing/2014/main" id="{353A954E-F552-449E-B9E2-0194390817DA}"/>
              </a:ext>
            </a:extLst>
          </p:cNvPr>
          <p:cNvPicPr>
            <a:picLocks noChangeAspect="1"/>
          </p:cNvPicPr>
          <p:nvPr/>
        </p:nvPicPr>
        <p:blipFill>
          <a:blip r:embed="rId5"/>
          <a:stretch>
            <a:fillRect/>
          </a:stretch>
        </p:blipFill>
        <p:spPr>
          <a:xfrm>
            <a:off x="8771313" y="783066"/>
            <a:ext cx="2455479" cy="2455479"/>
          </a:xfrm>
          <a:prstGeom prst="rect">
            <a:avLst/>
          </a:prstGeom>
        </p:spPr>
      </p:pic>
      <p:cxnSp>
        <p:nvCxnSpPr>
          <p:cNvPr id="21" name="Straight Connector 20">
            <a:extLst>
              <a:ext uri="{FF2B5EF4-FFF2-40B4-BE49-F238E27FC236}">
                <a16:creationId xmlns:a16="http://schemas.microsoft.com/office/drawing/2014/main" id="{74E369E2-CE06-4376-B557-4B5FE5B41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843670"/>
            <a:ext cx="0" cy="202542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15">
            <a:extLst>
              <a:ext uri="{FF2B5EF4-FFF2-40B4-BE49-F238E27FC236}">
                <a16:creationId xmlns:a16="http://schemas.microsoft.com/office/drawing/2014/main" id="{F11F4C62-620A-4D80-9B12-62EEF275D76A}"/>
              </a:ext>
            </a:extLst>
          </p:cNvPr>
          <p:cNvSpPr>
            <a:spLocks noGrp="1"/>
          </p:cNvSpPr>
          <p:nvPr>
            <p:ph idx="1"/>
          </p:nvPr>
        </p:nvSpPr>
        <p:spPr>
          <a:xfrm>
            <a:off x="6417733" y="3843670"/>
            <a:ext cx="4809064" cy="2025423"/>
          </a:xfrm>
        </p:spPr>
        <p:txBody>
          <a:bodyPr>
            <a:normAutofit/>
          </a:bodyPr>
          <a:lstStyle/>
          <a:p>
            <a:r>
              <a:rPr lang="en-US" sz="1800" dirty="0"/>
              <a:t>Left Right Front and Back </a:t>
            </a:r>
          </a:p>
        </p:txBody>
      </p:sp>
      <p:sp>
        <p:nvSpPr>
          <p:cNvPr id="23" name="Rectangle 22">
            <a:extLst>
              <a:ext uri="{FF2B5EF4-FFF2-40B4-BE49-F238E27FC236}">
                <a16:creationId xmlns:a16="http://schemas.microsoft.com/office/drawing/2014/main" id="{18BE9FB2-E84F-4594-93B7-BB203A20E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85B9F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449A5B82-3ED2-4FE6-86BD-BA88CC541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505037"/>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63587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A913F90-4522-4E66-98B7-DC02FD8BB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6259F-575E-4A42-BAFE-2786902AF156}"/>
              </a:ext>
            </a:extLst>
          </p:cNvPr>
          <p:cNvSpPr>
            <a:spLocks noGrp="1"/>
          </p:cNvSpPr>
          <p:nvPr>
            <p:ph type="title"/>
          </p:nvPr>
        </p:nvSpPr>
        <p:spPr>
          <a:xfrm>
            <a:off x="965200" y="3843670"/>
            <a:ext cx="4809068" cy="2033446"/>
          </a:xfrm>
        </p:spPr>
        <p:txBody>
          <a:bodyPr anchor="t">
            <a:normAutofit/>
          </a:bodyPr>
          <a:lstStyle/>
          <a:p>
            <a:r>
              <a:rPr lang="en-US" sz="4400" dirty="0"/>
              <a:t>Point cloud of the perspective images after Transformation</a:t>
            </a:r>
          </a:p>
        </p:txBody>
      </p:sp>
      <p:pic>
        <p:nvPicPr>
          <p:cNvPr id="9" name="Picture 8">
            <a:extLst>
              <a:ext uri="{FF2B5EF4-FFF2-40B4-BE49-F238E27FC236}">
                <a16:creationId xmlns:a16="http://schemas.microsoft.com/office/drawing/2014/main" id="{564BB902-28F6-4DB7-84B1-6C62C3ED3691}"/>
              </a:ext>
            </a:extLst>
          </p:cNvPr>
          <p:cNvPicPr>
            <a:picLocks noChangeAspect="1"/>
          </p:cNvPicPr>
          <p:nvPr/>
        </p:nvPicPr>
        <p:blipFill>
          <a:blip r:embed="rId2"/>
          <a:stretch>
            <a:fillRect/>
          </a:stretch>
        </p:blipFill>
        <p:spPr>
          <a:xfrm>
            <a:off x="965200" y="790221"/>
            <a:ext cx="2441169" cy="2441169"/>
          </a:xfrm>
          <a:prstGeom prst="rect">
            <a:avLst/>
          </a:prstGeom>
        </p:spPr>
      </p:pic>
      <p:pic>
        <p:nvPicPr>
          <p:cNvPr id="11" name="Picture 10">
            <a:extLst>
              <a:ext uri="{FF2B5EF4-FFF2-40B4-BE49-F238E27FC236}">
                <a16:creationId xmlns:a16="http://schemas.microsoft.com/office/drawing/2014/main" id="{80467FBD-127C-4707-BD3C-3BC1A0B66E6C}"/>
              </a:ext>
            </a:extLst>
          </p:cNvPr>
          <p:cNvPicPr>
            <a:picLocks noChangeAspect="1"/>
          </p:cNvPicPr>
          <p:nvPr/>
        </p:nvPicPr>
        <p:blipFill>
          <a:blip r:embed="rId3"/>
          <a:stretch>
            <a:fillRect/>
          </a:stretch>
        </p:blipFill>
        <p:spPr>
          <a:xfrm>
            <a:off x="3552926" y="780401"/>
            <a:ext cx="2455480" cy="2455480"/>
          </a:xfrm>
          <a:prstGeom prst="rect">
            <a:avLst/>
          </a:prstGeom>
        </p:spPr>
      </p:pic>
      <p:pic>
        <p:nvPicPr>
          <p:cNvPr id="14" name="Content Placeholder 4">
            <a:extLst>
              <a:ext uri="{FF2B5EF4-FFF2-40B4-BE49-F238E27FC236}">
                <a16:creationId xmlns:a16="http://schemas.microsoft.com/office/drawing/2014/main" id="{D68EA2B7-B703-46CF-8C9C-560E55E39BA6}"/>
              </a:ext>
            </a:extLst>
          </p:cNvPr>
          <p:cNvPicPr>
            <a:picLocks noChangeAspect="1"/>
          </p:cNvPicPr>
          <p:nvPr/>
        </p:nvPicPr>
        <p:blipFill>
          <a:blip r:embed="rId4"/>
          <a:stretch>
            <a:fillRect/>
          </a:stretch>
        </p:blipFill>
        <p:spPr>
          <a:xfrm>
            <a:off x="6154964" y="783118"/>
            <a:ext cx="2455479" cy="2455479"/>
          </a:xfrm>
          <a:prstGeom prst="rect">
            <a:avLst/>
          </a:prstGeom>
        </p:spPr>
      </p:pic>
      <p:pic>
        <p:nvPicPr>
          <p:cNvPr id="7" name="Picture 6">
            <a:extLst>
              <a:ext uri="{FF2B5EF4-FFF2-40B4-BE49-F238E27FC236}">
                <a16:creationId xmlns:a16="http://schemas.microsoft.com/office/drawing/2014/main" id="{E039499F-8C76-4516-B323-5A54F322E484}"/>
              </a:ext>
            </a:extLst>
          </p:cNvPr>
          <p:cNvPicPr>
            <a:picLocks noChangeAspect="1"/>
          </p:cNvPicPr>
          <p:nvPr/>
        </p:nvPicPr>
        <p:blipFill>
          <a:blip r:embed="rId5"/>
          <a:stretch>
            <a:fillRect/>
          </a:stretch>
        </p:blipFill>
        <p:spPr>
          <a:xfrm>
            <a:off x="8771313" y="783066"/>
            <a:ext cx="2455479" cy="2455479"/>
          </a:xfrm>
          <a:prstGeom prst="rect">
            <a:avLst/>
          </a:prstGeom>
        </p:spPr>
      </p:pic>
      <p:cxnSp>
        <p:nvCxnSpPr>
          <p:cNvPr id="21" name="Straight Connector 20">
            <a:extLst>
              <a:ext uri="{FF2B5EF4-FFF2-40B4-BE49-F238E27FC236}">
                <a16:creationId xmlns:a16="http://schemas.microsoft.com/office/drawing/2014/main" id="{74E369E2-CE06-4376-B557-4B5FE5B41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843670"/>
            <a:ext cx="0" cy="202542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8BE9FB2-E84F-4594-93B7-BB203A20E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449A5B82-3ED2-4FE6-86BD-BA88CC541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Content Placeholder 15">
            <a:extLst>
              <a:ext uri="{FF2B5EF4-FFF2-40B4-BE49-F238E27FC236}">
                <a16:creationId xmlns:a16="http://schemas.microsoft.com/office/drawing/2014/main" id="{B9553CF1-445C-4783-980A-49DDD2D5F1A9}"/>
              </a:ext>
            </a:extLst>
          </p:cNvPr>
          <p:cNvSpPr>
            <a:spLocks noGrp="1"/>
          </p:cNvSpPr>
          <p:nvPr>
            <p:ph idx="1"/>
          </p:nvPr>
        </p:nvSpPr>
        <p:spPr>
          <a:xfrm>
            <a:off x="6417733" y="3843670"/>
            <a:ext cx="4809064" cy="2025423"/>
          </a:xfrm>
        </p:spPr>
        <p:txBody>
          <a:bodyPr>
            <a:normAutofit/>
          </a:bodyPr>
          <a:lstStyle/>
          <a:p>
            <a:r>
              <a:rPr lang="en-US" sz="1800" dirty="0"/>
              <a:t>Front Back Left Right</a:t>
            </a:r>
          </a:p>
        </p:txBody>
      </p:sp>
    </p:spTree>
    <p:extLst>
      <p:ext uri="{BB962C8B-B14F-4D97-AF65-F5344CB8AC3E}">
        <p14:creationId xmlns:p14="http://schemas.microsoft.com/office/powerpoint/2010/main" val="3318954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DAC435-9968-447F-9BB3-619A024F7449}"/>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400"/>
              <a:t>Front Face of the Cube</a:t>
            </a:r>
            <a:br>
              <a:rPr lang="en-US" sz="3400"/>
            </a:br>
            <a:r>
              <a:rPr lang="en-US" sz="3400"/>
              <a:t>Point Cloud Mesh</a:t>
            </a:r>
          </a:p>
        </p:txBody>
      </p:sp>
      <p:pic>
        <p:nvPicPr>
          <p:cNvPr id="38" name="Content Placeholder 3">
            <a:extLst>
              <a:ext uri="{FF2B5EF4-FFF2-40B4-BE49-F238E27FC236}">
                <a16:creationId xmlns:a16="http://schemas.microsoft.com/office/drawing/2014/main" id="{D6BF19C7-0131-459C-A908-EF82B7879613}"/>
              </a:ext>
            </a:extLst>
          </p:cNvPr>
          <p:cNvPicPr>
            <a:picLocks noChangeAspect="1"/>
          </p:cNvPicPr>
          <p:nvPr/>
        </p:nvPicPr>
        <p:blipFill rotWithShape="1">
          <a:blip r:embed="rId2"/>
          <a:srcRect r="23289" b="1"/>
          <a:stretch/>
        </p:blipFill>
        <p:spPr>
          <a:xfrm>
            <a:off x="633999" y="640081"/>
            <a:ext cx="6909801" cy="5314406"/>
          </a:xfrm>
          <a:prstGeom prst="rect">
            <a:avLst/>
          </a:prstGeom>
        </p:spPr>
      </p:pic>
      <p:cxnSp>
        <p:nvCxnSpPr>
          <p:cNvPr id="39" name="Straight Connector 3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1" name="Rectangle 32">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3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889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442EC3-E2DF-4C23-ADE0-F8481D40169C}"/>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400"/>
              <a:t>Back Face of the Cube</a:t>
            </a:r>
            <a:br>
              <a:rPr lang="en-US" sz="3400"/>
            </a:br>
            <a:r>
              <a:rPr lang="en-US" sz="3400"/>
              <a:t>Point Cloud Mesh</a:t>
            </a:r>
          </a:p>
        </p:txBody>
      </p:sp>
      <p:pic>
        <p:nvPicPr>
          <p:cNvPr id="24" name="Content Placeholder 3">
            <a:extLst>
              <a:ext uri="{FF2B5EF4-FFF2-40B4-BE49-F238E27FC236}">
                <a16:creationId xmlns:a16="http://schemas.microsoft.com/office/drawing/2014/main" id="{4976E813-B309-4671-BE0D-6CB5BBF6D054}"/>
              </a:ext>
            </a:extLst>
          </p:cNvPr>
          <p:cNvPicPr>
            <a:picLocks noChangeAspect="1"/>
          </p:cNvPicPr>
          <p:nvPr/>
        </p:nvPicPr>
        <p:blipFill rotWithShape="1">
          <a:blip r:embed="rId2"/>
          <a:srcRect r="23611" b="-2"/>
          <a:stretch/>
        </p:blipFill>
        <p:spPr>
          <a:xfrm>
            <a:off x="633999" y="640081"/>
            <a:ext cx="6909801" cy="5314406"/>
          </a:xfrm>
          <a:prstGeom prst="rect">
            <a:avLst/>
          </a:prstGeom>
        </p:spPr>
      </p:pic>
      <p:cxnSp>
        <p:nvCxnSpPr>
          <p:cNvPr id="31" name="Straight Connector 3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4460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B042A-6C71-4CED-8CBB-24DB67424E73}"/>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400"/>
              <a:t>Left Face of the Cube</a:t>
            </a:r>
            <a:br>
              <a:rPr lang="en-US" sz="3400"/>
            </a:br>
            <a:r>
              <a:rPr lang="en-US" sz="3400"/>
              <a:t>Point Cloud Mesh</a:t>
            </a:r>
          </a:p>
        </p:txBody>
      </p:sp>
      <p:pic>
        <p:nvPicPr>
          <p:cNvPr id="24" name="Content Placeholder 3">
            <a:extLst>
              <a:ext uri="{FF2B5EF4-FFF2-40B4-BE49-F238E27FC236}">
                <a16:creationId xmlns:a16="http://schemas.microsoft.com/office/drawing/2014/main" id="{34E9728A-BB66-4E44-A39A-372DEA834C0E}"/>
              </a:ext>
            </a:extLst>
          </p:cNvPr>
          <p:cNvPicPr>
            <a:picLocks noChangeAspect="1"/>
          </p:cNvPicPr>
          <p:nvPr/>
        </p:nvPicPr>
        <p:blipFill rotWithShape="1">
          <a:blip r:embed="rId2"/>
          <a:srcRect l="6396" r="16893" b="1"/>
          <a:stretch/>
        </p:blipFill>
        <p:spPr>
          <a:xfrm>
            <a:off x="633999" y="640081"/>
            <a:ext cx="6909801" cy="5314406"/>
          </a:xfrm>
          <a:prstGeom prst="rect">
            <a:avLst/>
          </a:prstGeom>
        </p:spPr>
      </p:pic>
      <p:cxnSp>
        <p:nvCxnSpPr>
          <p:cNvPr id="31" name="Straight Connector 3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9739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A8164-A21F-4463-A075-54179B6D1694}"/>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sz="3400" dirty="0"/>
              <a:t>Right Face of the Cube</a:t>
            </a:r>
            <a:br>
              <a:rPr lang="en-US" sz="3400" dirty="0"/>
            </a:br>
            <a:r>
              <a:rPr lang="en-US" sz="3400" dirty="0"/>
              <a:t>Point Cloud Mesh</a:t>
            </a:r>
          </a:p>
        </p:txBody>
      </p:sp>
      <p:pic>
        <p:nvPicPr>
          <p:cNvPr id="24" name="Content Placeholder 3">
            <a:extLst>
              <a:ext uri="{FF2B5EF4-FFF2-40B4-BE49-F238E27FC236}">
                <a16:creationId xmlns:a16="http://schemas.microsoft.com/office/drawing/2014/main" id="{463A272B-3578-4440-BEB4-62B39A36C49D}"/>
              </a:ext>
            </a:extLst>
          </p:cNvPr>
          <p:cNvPicPr>
            <a:picLocks noChangeAspect="1"/>
          </p:cNvPicPr>
          <p:nvPr/>
        </p:nvPicPr>
        <p:blipFill rotWithShape="1">
          <a:blip r:embed="rId2"/>
          <a:srcRect l="23614" r="-2" b="-2"/>
          <a:stretch/>
        </p:blipFill>
        <p:spPr>
          <a:xfrm>
            <a:off x="633999" y="640081"/>
            <a:ext cx="6909801" cy="5314406"/>
          </a:xfrm>
          <a:prstGeom prst="rect">
            <a:avLst/>
          </a:prstGeom>
        </p:spPr>
      </p:pic>
      <p:cxnSp>
        <p:nvCxnSpPr>
          <p:cNvPr id="31" name="Straight Connector 3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475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E00B44-576A-4969-B036-774CCC07DD8C}"/>
              </a:ext>
            </a:extLst>
          </p:cNvPr>
          <p:cNvSpPr>
            <a:spLocks noGrp="1"/>
          </p:cNvSpPr>
          <p:nvPr>
            <p:ph type="title"/>
          </p:nvPr>
        </p:nvSpPr>
        <p:spPr>
          <a:xfrm>
            <a:off x="6411685" y="634946"/>
            <a:ext cx="5127171" cy="1450757"/>
          </a:xfrm>
        </p:spPr>
        <p:txBody>
          <a:bodyPr>
            <a:normAutofit/>
          </a:bodyPr>
          <a:lstStyle/>
          <a:p>
            <a:r>
              <a:rPr lang="en-US" dirty="0"/>
              <a:t>Requirements</a:t>
            </a:r>
          </a:p>
        </p:txBody>
      </p:sp>
      <p:pic>
        <p:nvPicPr>
          <p:cNvPr id="7" name="Graphic 6" descr="Programmer">
            <a:extLst>
              <a:ext uri="{FF2B5EF4-FFF2-40B4-BE49-F238E27FC236}">
                <a16:creationId xmlns:a16="http://schemas.microsoft.com/office/drawing/2014/main" id="{E5E463A8-0E56-4CAB-84D6-1237E1EB42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132" y="645106"/>
            <a:ext cx="5247747" cy="52477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BD75E5-D452-408E-AF1B-1B4133EEFAEB}"/>
              </a:ext>
            </a:extLst>
          </p:cNvPr>
          <p:cNvSpPr>
            <a:spLocks noGrp="1"/>
          </p:cNvSpPr>
          <p:nvPr>
            <p:ph idx="1"/>
          </p:nvPr>
        </p:nvSpPr>
        <p:spPr>
          <a:xfrm>
            <a:off x="6411684" y="2198914"/>
            <a:ext cx="5127172" cy="3670180"/>
          </a:xfrm>
        </p:spPr>
        <p:txBody>
          <a:bodyPr>
            <a:normAutofit/>
          </a:bodyPr>
          <a:lstStyle/>
          <a:p>
            <a:r>
              <a:rPr lang="en-US" dirty="0"/>
              <a:t>Programming Language: Python</a:t>
            </a:r>
          </a:p>
          <a:p>
            <a:pPr lvl="1"/>
            <a:r>
              <a:rPr lang="en-US" dirty="0"/>
              <a:t>Python libraries:</a:t>
            </a:r>
          </a:p>
          <a:p>
            <a:pPr lvl="2"/>
            <a:r>
              <a:rPr lang="en-US" dirty="0"/>
              <a:t>Math</a:t>
            </a:r>
          </a:p>
          <a:p>
            <a:pPr lvl="2"/>
            <a:r>
              <a:rPr lang="en-US" dirty="0"/>
              <a:t>CV2</a:t>
            </a:r>
          </a:p>
          <a:p>
            <a:pPr lvl="2"/>
            <a:r>
              <a:rPr lang="en-US" dirty="0" err="1"/>
              <a:t>Numpy</a:t>
            </a:r>
            <a:endParaRPr lang="en-US" dirty="0"/>
          </a:p>
          <a:p>
            <a:pPr lvl="2"/>
            <a:r>
              <a:rPr lang="en-US" dirty="0"/>
              <a:t>Pandas</a:t>
            </a:r>
          </a:p>
          <a:p>
            <a:pPr lvl="2"/>
            <a:r>
              <a:rPr lang="en-US" dirty="0" err="1"/>
              <a:t>Skimage</a:t>
            </a:r>
            <a:endParaRPr lang="en-US" dirty="0"/>
          </a:p>
          <a:p>
            <a:pPr lvl="1"/>
            <a:r>
              <a:rPr lang="en-US" dirty="0"/>
              <a:t>Mesh Lab </a:t>
            </a:r>
          </a:p>
        </p:txBody>
      </p:sp>
      <p:sp>
        <p:nvSpPr>
          <p:cNvPr id="14" name="Rectangle 1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61091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18C7F-9DBB-4312-88C7-41C932195356}"/>
              </a:ext>
            </a:extLst>
          </p:cNvPr>
          <p:cNvSpPr>
            <a:spLocks noGrp="1"/>
          </p:cNvSpPr>
          <p:nvPr>
            <p:ph type="title"/>
          </p:nvPr>
        </p:nvSpPr>
        <p:spPr>
          <a:xfrm>
            <a:off x="4974771" y="634946"/>
            <a:ext cx="6574972" cy="1450757"/>
          </a:xfrm>
        </p:spPr>
        <p:txBody>
          <a:bodyPr>
            <a:normAutofit/>
          </a:bodyPr>
          <a:lstStyle/>
          <a:p>
            <a:r>
              <a:rPr lang="en-US" sz="3400"/>
              <a:t>Finding the misalignment between point cloud image and camera image</a:t>
            </a:r>
          </a:p>
        </p:txBody>
      </p:sp>
      <p:pic>
        <p:nvPicPr>
          <p:cNvPr id="17" name="Graphic 16" descr="Magnifying glass">
            <a:extLst>
              <a:ext uri="{FF2B5EF4-FFF2-40B4-BE49-F238E27FC236}">
                <a16:creationId xmlns:a16="http://schemas.microsoft.com/office/drawing/2014/main" id="{09A22B9A-F53B-4CC8-8835-70FFBA4187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cxnSp>
        <p:nvCxnSpPr>
          <p:cNvPr id="39" name="Straight Connector 21">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638F83-42CC-443F-A52D-85DA1202BEF0}"/>
              </a:ext>
            </a:extLst>
          </p:cNvPr>
          <p:cNvSpPr>
            <a:spLocks noGrp="1"/>
          </p:cNvSpPr>
          <p:nvPr>
            <p:ph idx="1"/>
          </p:nvPr>
        </p:nvSpPr>
        <p:spPr>
          <a:xfrm>
            <a:off x="4974769" y="2198914"/>
            <a:ext cx="6574973" cy="3670180"/>
          </a:xfrm>
        </p:spPr>
        <p:txBody>
          <a:bodyPr>
            <a:normAutofit/>
          </a:bodyPr>
          <a:lstStyle/>
          <a:p>
            <a:pPr lvl="1"/>
            <a:r>
              <a:rPr lang="en-US" dirty="0"/>
              <a:t> We have used the Brute-Force matcher with SIFT descriptors and Ratio test in OpenCV</a:t>
            </a:r>
            <a:br>
              <a:rPr lang="en-US" dirty="0"/>
            </a:br>
            <a:endParaRPr lang="en-US" dirty="0"/>
          </a:p>
          <a:p>
            <a:r>
              <a:rPr lang="en-US" dirty="0"/>
              <a:t>Brute-Force matcher is simple. It takes the descriptor of one feature in first set and is matched with all other features in second set using some distance calculation. And the closest one is returned.</a:t>
            </a:r>
          </a:p>
          <a:p>
            <a:br>
              <a:rPr lang="en-US" dirty="0"/>
            </a:br>
            <a:endParaRPr lang="en-US" dirty="0"/>
          </a:p>
          <a:p>
            <a:endParaRPr lang="en-US" dirty="0"/>
          </a:p>
        </p:txBody>
      </p:sp>
      <p:sp>
        <p:nvSpPr>
          <p:cNvPr id="24" name="Rectangle 23">
            <a:extLst>
              <a:ext uri="{FF2B5EF4-FFF2-40B4-BE49-F238E27FC236}">
                <a16:creationId xmlns:a16="http://schemas.microsoft.com/office/drawing/2014/main" id="{29765C2F-E3D0-4261-9A4A-F97B2C609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6638892E-C2A5-4DB9-B4D3-22B4DA4B3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2190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2E984-7BE4-440A-8035-436E0391D24A}"/>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Results</a:t>
            </a:r>
          </a:p>
        </p:txBody>
      </p:sp>
      <p:pic>
        <p:nvPicPr>
          <p:cNvPr id="4" name="Content Placeholder 3">
            <a:extLst>
              <a:ext uri="{FF2B5EF4-FFF2-40B4-BE49-F238E27FC236}">
                <a16:creationId xmlns:a16="http://schemas.microsoft.com/office/drawing/2014/main" id="{D1E82C49-40C1-4B28-955D-2E80740C8CED}"/>
              </a:ext>
            </a:extLst>
          </p:cNvPr>
          <p:cNvPicPr>
            <a:picLocks noGrp="1" noChangeAspect="1"/>
          </p:cNvPicPr>
          <p:nvPr>
            <p:ph idx="1"/>
          </p:nvPr>
        </p:nvPicPr>
        <p:blipFill rotWithShape="1">
          <a:blip r:embed="rId2"/>
          <a:srcRect r="-2" b="540"/>
          <a:stretch/>
        </p:blipFill>
        <p:spPr>
          <a:xfrm>
            <a:off x="635457" y="640080"/>
            <a:ext cx="10916463" cy="3602736"/>
          </a:xfrm>
          <a:prstGeom prst="rect">
            <a:avLst/>
          </a:prstGeom>
        </p:spPr>
      </p:pic>
      <p:cxnSp>
        <p:nvCxnSpPr>
          <p:cNvPr id="17" name="Straight Connector 16">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70210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76382-8661-4936-BDE4-39D14A107A85}"/>
              </a:ext>
            </a:extLst>
          </p:cNvPr>
          <p:cNvSpPr>
            <a:spLocks noGrp="1"/>
          </p:cNvSpPr>
          <p:nvPr>
            <p:ph type="title"/>
          </p:nvPr>
        </p:nvSpPr>
        <p:spPr>
          <a:xfrm>
            <a:off x="6411685" y="634946"/>
            <a:ext cx="5127171" cy="1450757"/>
          </a:xfrm>
        </p:spPr>
        <p:txBody>
          <a:bodyPr>
            <a:normAutofit/>
          </a:bodyPr>
          <a:lstStyle/>
          <a:p>
            <a:r>
              <a:rPr lang="en-US"/>
              <a:t>Future Work</a:t>
            </a:r>
            <a:endParaRPr lang="en-US" dirty="0"/>
          </a:p>
        </p:txBody>
      </p:sp>
      <p:pic>
        <p:nvPicPr>
          <p:cNvPr id="7" name="Graphic 6" descr="Lightbulb">
            <a:extLst>
              <a:ext uri="{FF2B5EF4-FFF2-40B4-BE49-F238E27FC236}">
                <a16:creationId xmlns:a16="http://schemas.microsoft.com/office/drawing/2014/main" id="{83504ADE-B79E-4E85-AE3A-578318D0BA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132" y="645106"/>
            <a:ext cx="5247747" cy="5247747"/>
          </a:xfrm>
          <a:prstGeom prst="rect">
            <a:avLst/>
          </a:prstGeom>
        </p:spPr>
      </p:pic>
      <p:cxnSp>
        <p:nvCxnSpPr>
          <p:cNvPr id="17"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849538-ACFB-4B61-AA5A-32D997002626}"/>
              </a:ext>
            </a:extLst>
          </p:cNvPr>
          <p:cNvSpPr>
            <a:spLocks noGrp="1"/>
          </p:cNvSpPr>
          <p:nvPr>
            <p:ph idx="1"/>
          </p:nvPr>
        </p:nvSpPr>
        <p:spPr>
          <a:xfrm>
            <a:off x="6411684" y="2198914"/>
            <a:ext cx="5127172" cy="3670180"/>
          </a:xfrm>
        </p:spPr>
        <p:txBody>
          <a:bodyPr>
            <a:normAutofit/>
          </a:bodyPr>
          <a:lstStyle/>
          <a:p>
            <a:pPr lvl="1"/>
            <a:r>
              <a:rPr lang="en-US" dirty="0"/>
              <a:t>In this project, we use feature-based technique to investigate the misalignment between point cloud and perspective image. However, we found that the feature-based approach is not very intuitive and the result may changes with the extraction of different feature points. So in future work, we want to use direct-based technique to investigate the misalignment. </a:t>
            </a:r>
          </a:p>
          <a:p>
            <a:endParaRPr lang="en-US" dirty="0"/>
          </a:p>
          <a:p>
            <a:endParaRPr lang="en-US" dirty="0"/>
          </a:p>
        </p:txBody>
      </p:sp>
      <p:sp>
        <p:nvSpPr>
          <p:cNvPr id="14" name="Rectangle 1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3785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A806-3796-47EC-9324-07C2C03CBA9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0746B7A-9CAC-42B0-92A7-3945E4B2DB96}"/>
              </a:ext>
            </a:extLst>
          </p:cNvPr>
          <p:cNvSpPr>
            <a:spLocks noGrp="1"/>
          </p:cNvSpPr>
          <p:nvPr>
            <p:ph idx="1"/>
          </p:nvPr>
        </p:nvSpPr>
        <p:spPr/>
        <p:txBody>
          <a:bodyPr/>
          <a:lstStyle/>
          <a:p>
            <a:pPr lvl="1"/>
            <a:r>
              <a:rPr lang="en-US" dirty="0"/>
              <a:t>https://gssc.esa.int/navipedia/index.php/Transformations_between_ECEF_and_ENU_coordinates</a:t>
            </a:r>
          </a:p>
          <a:p>
            <a:pPr lvl="1"/>
            <a:r>
              <a:rPr lang="en-US" dirty="0"/>
              <a:t>http://docs.opencv.org/trunk/dc/dc3/tutorial_py_matcher.html</a:t>
            </a:r>
          </a:p>
          <a:p>
            <a:pPr lvl="1"/>
            <a:r>
              <a:rPr lang="en-US" dirty="0"/>
              <a:t>https://ww2.mathworks.cn/help/map/ref/ecef2enu.html</a:t>
            </a:r>
          </a:p>
          <a:p>
            <a:pPr lvl="1"/>
            <a:r>
              <a:rPr lang="en-US" dirty="0"/>
              <a:t>https://www.programcreek.com/python/example/89342/cv2.drawMatchesKnn </a:t>
            </a:r>
          </a:p>
          <a:p>
            <a:endParaRPr lang="en-US" dirty="0"/>
          </a:p>
        </p:txBody>
      </p:sp>
    </p:spTree>
    <p:extLst>
      <p:ext uri="{BB962C8B-B14F-4D97-AF65-F5344CB8AC3E}">
        <p14:creationId xmlns:p14="http://schemas.microsoft.com/office/powerpoint/2010/main" val="3106818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D777F-919F-4611-A0A2-08C2140936FE}"/>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chemeClr val="tx1">
                    <a:lumMod val="85000"/>
                    <a:lumOff val="15000"/>
                  </a:schemeClr>
                </a:solidFill>
              </a:rPr>
              <a:t>Thank you</a:t>
            </a:r>
            <a:br>
              <a:rPr lang="en-US" sz="8000">
                <a:solidFill>
                  <a:schemeClr val="tx1">
                    <a:lumMod val="85000"/>
                    <a:lumOff val="15000"/>
                  </a:schemeClr>
                </a:solidFill>
              </a:rPr>
            </a:br>
            <a:endParaRPr lang="en-US" sz="8000">
              <a:solidFill>
                <a:schemeClr val="tx1">
                  <a:lumMod val="85000"/>
                  <a:lumOff val="15000"/>
                </a:schemeClr>
              </a:solidFill>
            </a:endParaRPr>
          </a:p>
        </p:txBody>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074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E893DD6-0DD6-4D18-9D91-EAC4B880DFA5}"/>
              </a:ext>
            </a:extLst>
          </p:cNvPr>
          <p:cNvSpPr>
            <a:spLocks noGrp="1"/>
          </p:cNvSpPr>
          <p:nvPr>
            <p:ph type="title"/>
          </p:nvPr>
        </p:nvSpPr>
        <p:spPr>
          <a:xfrm>
            <a:off x="492370" y="516835"/>
            <a:ext cx="3084844" cy="5772840"/>
          </a:xfrm>
        </p:spPr>
        <p:txBody>
          <a:bodyPr anchor="ctr">
            <a:normAutofit/>
          </a:bodyPr>
          <a:lstStyle/>
          <a:p>
            <a:r>
              <a:rPr lang="en-US" sz="3600" dirty="0">
                <a:solidFill>
                  <a:srgbClr val="FFFFFF"/>
                </a:solidFill>
              </a:rPr>
              <a:t>Input Data</a:t>
            </a:r>
          </a:p>
        </p:txBody>
      </p:sp>
      <p:sp>
        <p:nvSpPr>
          <p:cNvPr id="14" name="Rectangle 13">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BC46E29-91D3-431B-843B-20A9A8F12EDF}"/>
              </a:ext>
            </a:extLst>
          </p:cNvPr>
          <p:cNvGraphicFramePr>
            <a:graphicFrameLocks noGrp="1"/>
          </p:cNvGraphicFramePr>
          <p:nvPr>
            <p:ph idx="1"/>
            <p:extLst>
              <p:ext uri="{D42A27DB-BD31-4B8C-83A1-F6EECF244321}">
                <p14:modId xmlns:p14="http://schemas.microsoft.com/office/powerpoint/2010/main" val="252274538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1140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F69570B-403B-4A61-AB48-7204957106E0}"/>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Objectives</a:t>
            </a:r>
          </a:p>
        </p:txBody>
      </p:sp>
      <p:sp>
        <p:nvSpPr>
          <p:cNvPr id="40" name="Rectangle 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Content Placeholder 2">
            <a:extLst>
              <a:ext uri="{FF2B5EF4-FFF2-40B4-BE49-F238E27FC236}">
                <a16:creationId xmlns:a16="http://schemas.microsoft.com/office/drawing/2014/main" id="{0ACE182D-0FAE-4762-BDA1-29FBD7629BE0}"/>
              </a:ext>
            </a:extLst>
          </p:cNvPr>
          <p:cNvSpPr>
            <a:spLocks noGrp="1"/>
          </p:cNvSpPr>
          <p:nvPr>
            <p:ph idx="1"/>
          </p:nvPr>
        </p:nvSpPr>
        <p:spPr>
          <a:xfrm>
            <a:off x="4742016" y="605896"/>
            <a:ext cx="6413663" cy="5646208"/>
          </a:xfrm>
        </p:spPr>
        <p:txBody>
          <a:bodyPr anchor="ctr">
            <a:normAutofit/>
          </a:bodyPr>
          <a:lstStyle/>
          <a:p>
            <a:pPr lvl="1"/>
            <a:r>
              <a:rPr lang="en-US"/>
              <a:t>Extract the given information form the input data files</a:t>
            </a:r>
          </a:p>
          <a:p>
            <a:pPr lvl="1"/>
            <a:r>
              <a:rPr lang="en-US"/>
              <a:t>Process the data and perform Coordinate Transformations.</a:t>
            </a:r>
          </a:p>
          <a:p>
            <a:pPr lvl="2"/>
            <a:r>
              <a:rPr lang="en-US"/>
              <a:t>Step 1: LLA to ECEF</a:t>
            </a:r>
          </a:p>
          <a:p>
            <a:pPr lvl="2"/>
            <a:r>
              <a:rPr lang="en-US"/>
              <a:t>Step 2: ECEF to ENU</a:t>
            </a:r>
          </a:p>
          <a:p>
            <a:pPr lvl="2"/>
            <a:r>
              <a:rPr lang="en-US"/>
              <a:t>Step 3: ENU to Camera Coordinates</a:t>
            </a:r>
          </a:p>
          <a:p>
            <a:pPr lvl="2"/>
            <a:r>
              <a:rPr lang="en-US"/>
              <a:t>Step 4: Camera Coordinates to Image Coordinates</a:t>
            </a:r>
          </a:p>
          <a:p>
            <a:pPr lvl="1"/>
            <a:r>
              <a:rPr lang="en-US"/>
              <a:t>Lastly, Calculate the Misalignment angle between the point cloud and the perspective images.</a:t>
            </a:r>
          </a:p>
          <a:p>
            <a:pPr lvl="1"/>
            <a:endParaRPr lang="en-US"/>
          </a:p>
          <a:p>
            <a:pPr lvl="1"/>
            <a:r>
              <a:rPr lang="en-US"/>
              <a:t>Glossary:</a:t>
            </a:r>
          </a:p>
          <a:p>
            <a:pPr lvl="2"/>
            <a:r>
              <a:rPr lang="en-US"/>
              <a:t>LLA – Latitude Longitude Altitude</a:t>
            </a:r>
          </a:p>
          <a:p>
            <a:pPr lvl="2"/>
            <a:r>
              <a:rPr lang="en-US"/>
              <a:t>ECEF – Earth Centered, Earth Fixed</a:t>
            </a:r>
          </a:p>
          <a:p>
            <a:pPr lvl="2"/>
            <a:r>
              <a:rPr lang="en-US"/>
              <a:t>ENU – East North Up</a:t>
            </a:r>
            <a:endParaRPr lang="en-US" dirty="0"/>
          </a:p>
        </p:txBody>
      </p:sp>
    </p:spTree>
    <p:extLst>
      <p:ext uri="{BB962C8B-B14F-4D97-AF65-F5344CB8AC3E}">
        <p14:creationId xmlns:p14="http://schemas.microsoft.com/office/powerpoint/2010/main" val="2396071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424A99-D696-45A1-8114-1D96F69ADA01}"/>
              </a:ext>
            </a:extLst>
          </p:cNvPr>
          <p:cNvSpPr>
            <a:spLocks noGrp="1"/>
          </p:cNvSpPr>
          <p:nvPr>
            <p:ph type="title"/>
          </p:nvPr>
        </p:nvSpPr>
        <p:spPr>
          <a:xfrm>
            <a:off x="6411685" y="634946"/>
            <a:ext cx="5127171" cy="1450757"/>
          </a:xfrm>
        </p:spPr>
        <p:txBody>
          <a:bodyPr>
            <a:normAutofit fontScale="90000"/>
          </a:bodyPr>
          <a:lstStyle/>
          <a:p>
            <a:r>
              <a:rPr lang="en-US" dirty="0"/>
              <a:t>World Geodetic System – Earth Model</a:t>
            </a:r>
          </a:p>
        </p:txBody>
      </p:sp>
      <p:pic>
        <p:nvPicPr>
          <p:cNvPr id="4" name="Picture 3" descr="File:WGS 84 reference frame (vector graphic).svg">
            <a:extLst>
              <a:ext uri="{FF2B5EF4-FFF2-40B4-BE49-F238E27FC236}">
                <a16:creationId xmlns:a16="http://schemas.microsoft.com/office/drawing/2014/main" id="{D4D8407B-598C-453C-AA98-960A004970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4251" y="1352945"/>
            <a:ext cx="4378198" cy="398416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6F2ED4-B1FE-4FF4-B25C-A02F603C5FA1}"/>
              </a:ext>
            </a:extLst>
          </p:cNvPr>
          <p:cNvSpPr>
            <a:spLocks noGrp="1"/>
          </p:cNvSpPr>
          <p:nvPr>
            <p:ph idx="1"/>
          </p:nvPr>
        </p:nvSpPr>
        <p:spPr>
          <a:xfrm>
            <a:off x="6411684" y="2198914"/>
            <a:ext cx="5127172" cy="3670180"/>
          </a:xfrm>
        </p:spPr>
        <p:txBody>
          <a:bodyPr>
            <a:normAutofit/>
          </a:bodyPr>
          <a:lstStyle/>
          <a:p>
            <a:pPr lvl="1"/>
            <a:r>
              <a:rPr lang="en-US" dirty="0"/>
              <a:t>Polar Radius = 6356752.3142 m </a:t>
            </a:r>
          </a:p>
          <a:p>
            <a:pPr lvl="1"/>
            <a:r>
              <a:rPr lang="en-US" dirty="0"/>
              <a:t>Equatorial Radius = 6378137 m </a:t>
            </a:r>
          </a:p>
          <a:p>
            <a:pPr marL="201168" lvl="1" indent="0">
              <a:buNone/>
            </a:pPr>
            <a:endParaRPr lang="en-US" dirty="0"/>
          </a:p>
          <a:p>
            <a:r>
              <a:rPr lang="en-US" dirty="0"/>
              <a:t>WGS 84 (aka WGS 1984, EPSG:4326), established by US Department of Defense in 1984 and last revised in 2004, now being used in Global Positioning System (GPS)</a:t>
            </a:r>
          </a:p>
          <a:p>
            <a:endParaRPr lang="en-US" dirty="0"/>
          </a:p>
          <a:p>
            <a:endParaRPr lang="en-US" dirty="0"/>
          </a:p>
          <a:p>
            <a:endParaRPr lang="en-US" dirty="0"/>
          </a:p>
        </p:txBody>
      </p:sp>
      <p:sp>
        <p:nvSpPr>
          <p:cNvPr id="19" name="Rectangle 12">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4">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2531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0E503-0F4E-4A0F-ABCD-C0F50685AAB9}"/>
              </a:ext>
            </a:extLst>
          </p:cNvPr>
          <p:cNvSpPr>
            <a:spLocks noGrp="1"/>
          </p:cNvSpPr>
          <p:nvPr>
            <p:ph type="title"/>
          </p:nvPr>
        </p:nvSpPr>
        <p:spPr>
          <a:xfrm>
            <a:off x="1097280" y="286603"/>
            <a:ext cx="10058400" cy="1450757"/>
          </a:xfrm>
        </p:spPr>
        <p:txBody>
          <a:bodyPr>
            <a:normAutofit/>
          </a:bodyPr>
          <a:lstStyle/>
          <a:p>
            <a:r>
              <a:rPr lang="en-US" dirty="0"/>
              <a:t>World Geodetic System – Latitude and Longitude</a:t>
            </a:r>
          </a:p>
        </p:txBody>
      </p:sp>
      <p:sp>
        <p:nvSpPr>
          <p:cNvPr id="3" name="Content Placeholder 2">
            <a:extLst>
              <a:ext uri="{FF2B5EF4-FFF2-40B4-BE49-F238E27FC236}">
                <a16:creationId xmlns:a16="http://schemas.microsoft.com/office/drawing/2014/main" id="{43261CF7-6B41-42C9-ADC3-4F590A1204B9}"/>
              </a:ext>
            </a:extLst>
          </p:cNvPr>
          <p:cNvSpPr>
            <a:spLocks noGrp="1"/>
          </p:cNvSpPr>
          <p:nvPr>
            <p:ph idx="1"/>
          </p:nvPr>
        </p:nvSpPr>
        <p:spPr>
          <a:xfrm>
            <a:off x="1097279" y="1845734"/>
            <a:ext cx="6454987" cy="4023360"/>
          </a:xfrm>
        </p:spPr>
        <p:txBody>
          <a:bodyPr>
            <a:normAutofit/>
          </a:bodyPr>
          <a:lstStyle/>
          <a:p>
            <a:pPr lvl="1"/>
            <a:r>
              <a:rPr lang="el-GR" dirty="0"/>
              <a:t>λ</a:t>
            </a:r>
            <a:r>
              <a:rPr lang="en-US" dirty="0"/>
              <a:t> = longitude</a:t>
            </a:r>
          </a:p>
          <a:p>
            <a:pPr lvl="1"/>
            <a:r>
              <a:rPr lang="en-US" dirty="0"/>
              <a:t>Φ = geodetic latitude</a:t>
            </a:r>
          </a:p>
          <a:p>
            <a:pPr lvl="1"/>
            <a:r>
              <a:rPr lang="en-US" dirty="0"/>
              <a:t>Flattening of earth  ~= 1/298</a:t>
            </a:r>
          </a:p>
          <a:p>
            <a:endParaRPr lang="en-US" dirty="0"/>
          </a:p>
        </p:txBody>
      </p:sp>
      <p:pic>
        <p:nvPicPr>
          <p:cNvPr id="24" name="Picture 6" descr="https://upload.wikimedia.org/wikipedia/commons/thumb/8/83/Latitude_and_longitude_graticule_on_a_sphere.svg/825px-Latitude_and_longitude_graticule_on_a_sphere.svg.png">
            <a:extLst>
              <a:ext uri="{FF2B5EF4-FFF2-40B4-BE49-F238E27FC236}">
                <a16:creationId xmlns:a16="http://schemas.microsoft.com/office/drawing/2014/main" id="{6B8A0D54-59B4-4A32-AB81-D2B727196C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1974" y="1751356"/>
            <a:ext cx="3313303" cy="331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94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5D02C-A09E-4794-87E1-665ACD712C04}"/>
              </a:ext>
            </a:extLst>
          </p:cNvPr>
          <p:cNvSpPr>
            <a:spLocks noGrp="1"/>
          </p:cNvSpPr>
          <p:nvPr>
            <p:ph type="title"/>
          </p:nvPr>
        </p:nvSpPr>
        <p:spPr>
          <a:xfrm>
            <a:off x="7859485" y="634946"/>
            <a:ext cx="3690257" cy="1450757"/>
          </a:xfrm>
        </p:spPr>
        <p:txBody>
          <a:bodyPr>
            <a:normAutofit/>
          </a:bodyPr>
          <a:lstStyle/>
          <a:p>
            <a:r>
              <a:rPr lang="en-US" sz="4100" dirty="0"/>
              <a:t>World Geodetic System –Altitude</a:t>
            </a:r>
          </a:p>
        </p:txBody>
      </p:sp>
      <p:pic>
        <p:nvPicPr>
          <p:cNvPr id="5" name="图片 3">
            <a:extLst>
              <a:ext uri="{FF2B5EF4-FFF2-40B4-BE49-F238E27FC236}">
                <a16:creationId xmlns:a16="http://schemas.microsoft.com/office/drawing/2014/main" id="{19131327-0BF0-44FB-8E91-3C1A0135C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930430"/>
            <a:ext cx="6909801" cy="4733708"/>
          </a:xfrm>
          <a:prstGeom prst="rect">
            <a:avLst/>
          </a:prstGeom>
        </p:spPr>
      </p:pic>
      <p:cxnSp>
        <p:nvCxnSpPr>
          <p:cNvPr id="21" name="Straight Connector 20">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DDB3D3-DB43-48A0-8095-BEE899D418F1}"/>
              </a:ext>
            </a:extLst>
          </p:cNvPr>
          <p:cNvSpPr>
            <a:spLocks noGrp="1"/>
          </p:cNvSpPr>
          <p:nvPr>
            <p:ph idx="1"/>
          </p:nvPr>
        </p:nvSpPr>
        <p:spPr>
          <a:xfrm>
            <a:off x="7859485" y="2198914"/>
            <a:ext cx="3690257" cy="3670180"/>
          </a:xfrm>
        </p:spPr>
        <p:txBody>
          <a:bodyPr>
            <a:normAutofit/>
          </a:bodyPr>
          <a:lstStyle/>
          <a:p>
            <a:pPr lvl="1"/>
            <a:r>
              <a:rPr lang="en-US"/>
              <a:t>h – Altitude	</a:t>
            </a:r>
          </a:p>
          <a:p>
            <a:pPr lvl="1"/>
            <a:r>
              <a:rPr lang="en-US"/>
              <a:t>Φ – Geodetic Latitude</a:t>
            </a:r>
          </a:p>
          <a:p>
            <a:r>
              <a:rPr lang="en-US"/>
              <a:t> 	</a:t>
            </a:r>
          </a:p>
        </p:txBody>
      </p:sp>
      <p:sp>
        <p:nvSpPr>
          <p:cNvPr id="23" name="Rectangle 22">
            <a:extLst>
              <a:ext uri="{FF2B5EF4-FFF2-40B4-BE49-F238E27FC236}">
                <a16:creationId xmlns:a16="http://schemas.microsoft.com/office/drawing/2014/main" id="{02CE8509-9E93-4D74-BF24-661F111C7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4">
            <a:extLst>
              <a:ext uri="{FF2B5EF4-FFF2-40B4-BE49-F238E27FC236}">
                <a16:creationId xmlns:a16="http://schemas.microsoft.com/office/drawing/2014/main" id="{66E8BA98-E13C-403B-AC96-75E203799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850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6B5C8-4FF4-4C75-A798-B92CBCEAB446}"/>
              </a:ext>
            </a:extLst>
          </p:cNvPr>
          <p:cNvSpPr>
            <a:spLocks noGrp="1"/>
          </p:cNvSpPr>
          <p:nvPr>
            <p:ph type="title"/>
          </p:nvPr>
        </p:nvSpPr>
        <p:spPr>
          <a:xfrm>
            <a:off x="1097280" y="286603"/>
            <a:ext cx="10058400" cy="1450757"/>
          </a:xfrm>
        </p:spPr>
        <p:txBody>
          <a:bodyPr>
            <a:normAutofit/>
          </a:bodyPr>
          <a:lstStyle/>
          <a:p>
            <a:r>
              <a:rPr lang="en-US" dirty="0"/>
              <a:t>Earth-Centered, Earth-Fixed (ECEF)</a:t>
            </a:r>
          </a:p>
        </p:txBody>
      </p:sp>
      <p:cxnSp>
        <p:nvCxnSpPr>
          <p:cNvPr id="13" name="Straight Connector 12">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7F6B2925-6E3B-444D-AAC7-49F55540135B}"/>
              </a:ext>
            </a:extLst>
          </p:cNvPr>
          <p:cNvSpPr>
            <a:spLocks noGrp="1"/>
          </p:cNvSpPr>
          <p:nvPr>
            <p:ph idx="1"/>
          </p:nvPr>
        </p:nvSpPr>
        <p:spPr>
          <a:xfrm>
            <a:off x="1097279" y="1845734"/>
            <a:ext cx="6454987" cy="4023360"/>
          </a:xfrm>
        </p:spPr>
        <p:txBody>
          <a:bodyPr>
            <a:normAutofit/>
          </a:bodyPr>
          <a:lstStyle/>
          <a:p>
            <a:pPr marL="285750" indent="-285750">
              <a:buFont typeface="Arial" panose="020B0604020202020204" pitchFamily="34" charset="0"/>
              <a:buChar char="•"/>
            </a:pPr>
            <a:r>
              <a:rPr lang="en-US" dirty="0"/>
              <a:t>A unified geodetic Cartesian coordinate system.</a:t>
            </a:r>
          </a:p>
          <a:p>
            <a:pPr marL="285750" indent="-285750">
              <a:buFont typeface="Arial" panose="020B0604020202020204" pitchFamily="34" charset="0"/>
              <a:buChar char="•"/>
            </a:pPr>
            <a:r>
              <a:rPr lang="en-US" dirty="0"/>
              <a:t>Intermediate step in converting velocities from WGS coordinate to the local tangent coordinate system.</a:t>
            </a:r>
          </a:p>
        </p:txBody>
      </p:sp>
      <p:pic>
        <p:nvPicPr>
          <p:cNvPr id="6" name="Picture 2" descr="http://what-when-how.com/wp-content/uploads/2012/07/tmp7f9426_thumb_thumb.png">
            <a:extLst>
              <a:ext uri="{FF2B5EF4-FFF2-40B4-BE49-F238E27FC236}">
                <a16:creationId xmlns:a16="http://schemas.microsoft.com/office/drawing/2014/main" id="{6C547433-F55A-417A-A81B-FCAB9D6386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20570" y="2386024"/>
            <a:ext cx="3135109" cy="2531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437218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otalTime>2</TotalTime>
  <Words>966</Words>
  <Application>Microsoft Office PowerPoint</Application>
  <PresentationFormat>Widescreen</PresentationFormat>
  <Paragraphs>140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宋体</vt:lpstr>
      <vt:lpstr>Arial</vt:lpstr>
      <vt:lpstr>Calibri</vt:lpstr>
      <vt:lpstr>Calibri Light</vt:lpstr>
      <vt:lpstr>Cambria Math</vt:lpstr>
      <vt:lpstr>Retrospect</vt:lpstr>
      <vt:lpstr>INVESTIGATE THE MISALIGNMENT BETWEEN POINT CLOUD AND PERSPECTIVE IMAGE</vt:lpstr>
      <vt:lpstr>TEAM MEMBERS</vt:lpstr>
      <vt:lpstr>Requirements</vt:lpstr>
      <vt:lpstr>Input Data</vt:lpstr>
      <vt:lpstr>Objectives</vt:lpstr>
      <vt:lpstr>World Geodetic System – Earth Model</vt:lpstr>
      <vt:lpstr>World Geodetic System – Latitude and Longitude</vt:lpstr>
      <vt:lpstr>World Geodetic System –Altitude</vt:lpstr>
      <vt:lpstr>Earth-Centered, Earth-Fixed (ECEF)</vt:lpstr>
      <vt:lpstr>Local Tangent Plane (LTP)</vt:lpstr>
      <vt:lpstr>Camera Coordinate</vt:lpstr>
      <vt:lpstr>Relation between all the Coordinate Transformations</vt:lpstr>
      <vt:lpstr>Point Cloud</vt:lpstr>
      <vt:lpstr>Coordinate Transformations</vt:lpstr>
      <vt:lpstr>Mathematics: Coordinate Transformation LLA to ECEF</vt:lpstr>
      <vt:lpstr>Code Snippet : LLA to ECEF</vt:lpstr>
      <vt:lpstr>Mathematics: Coordinate Transformation ECEF to ENU</vt:lpstr>
      <vt:lpstr>Code Snippet : ECEF to ENU</vt:lpstr>
      <vt:lpstr>Mathematics: Coordinate Transformation ENU to Camera Coordinates</vt:lpstr>
      <vt:lpstr>Code Snippet : ENU to Camera Coordinates</vt:lpstr>
      <vt:lpstr>Mathematics: Coordinate Transformation Camera Coordinates to Image Coordinates</vt:lpstr>
      <vt:lpstr>Code Snippet : Camera Coordinates to Image Coordinates </vt:lpstr>
      <vt:lpstr>Point Cloud Visualization using MeshLab</vt:lpstr>
      <vt:lpstr>Perspective Images</vt:lpstr>
      <vt:lpstr>Point cloud of the perspective images after Transformation</vt:lpstr>
      <vt:lpstr>Front Face of the Cube Point Cloud Mesh</vt:lpstr>
      <vt:lpstr>Back Face of the Cube Point Cloud Mesh</vt:lpstr>
      <vt:lpstr>Left Face of the Cube Point Cloud Mesh</vt:lpstr>
      <vt:lpstr>Right Face of the Cube Point Cloud Mesh</vt:lpstr>
      <vt:lpstr>Finding the misalignment between point cloud image and camera image</vt:lpstr>
      <vt:lpstr>Results</vt:lpstr>
      <vt:lpstr>Future Work</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THE MISALIGNMENT BETWEEN POINT CLOUD AND PERSPECTIVE IMAGE</dc:title>
  <dc:creator>Rahul Hosmani</dc:creator>
  <cp:lastModifiedBy>Rahul Hosmani</cp:lastModifiedBy>
  <cp:revision>1</cp:revision>
  <dcterms:created xsi:type="dcterms:W3CDTF">2019-05-04T09:26:28Z</dcterms:created>
  <dcterms:modified xsi:type="dcterms:W3CDTF">2019-05-04T09:29:03Z</dcterms:modified>
</cp:coreProperties>
</file>